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3"/>
  </p:notesMasterIdLst>
  <p:sldIdLst>
    <p:sldId id="257" r:id="rId2"/>
    <p:sldId id="258" r:id="rId3"/>
    <p:sldId id="259" r:id="rId4"/>
    <p:sldId id="265" r:id="rId5"/>
    <p:sldId id="266" r:id="rId6"/>
    <p:sldId id="267" r:id="rId7"/>
    <p:sldId id="260" r:id="rId8"/>
    <p:sldId id="270" r:id="rId9"/>
    <p:sldId id="269" r:id="rId10"/>
    <p:sldId id="271" r:id="rId11"/>
    <p:sldId id="272" r:id="rId12"/>
    <p:sldId id="261" r:id="rId13"/>
    <p:sldId id="273" r:id="rId14"/>
    <p:sldId id="274" r:id="rId15"/>
    <p:sldId id="275" r:id="rId16"/>
    <p:sldId id="276" r:id="rId17"/>
    <p:sldId id="262" r:id="rId18"/>
    <p:sldId id="277" r:id="rId19"/>
    <p:sldId id="278" r:id="rId20"/>
    <p:sldId id="279" r:id="rId21"/>
    <p:sldId id="280" r:id="rId22"/>
    <p:sldId id="263" r:id="rId23"/>
    <p:sldId id="281" r:id="rId24"/>
    <p:sldId id="282" r:id="rId25"/>
    <p:sldId id="283" r:id="rId26"/>
    <p:sldId id="284" r:id="rId27"/>
    <p:sldId id="264" r:id="rId28"/>
    <p:sldId id="285" r:id="rId29"/>
    <p:sldId id="286" r:id="rId30"/>
    <p:sldId id="287" r:id="rId31"/>
    <p:sldId id="288"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7B1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6" d="100"/>
          <a:sy n="76" d="100"/>
        </p:scale>
        <p:origin x="-1206" y="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4323710-8274-4F55-9345-1C306B9714BA}" type="datetimeFigureOut">
              <a:rPr lang="en-US" smtClean="0"/>
              <a:pPr/>
              <a:t>11/16/2015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E144995-A60E-4370-8EE5-34C9E5377FFC}" type="slidenum">
              <a:rPr lang="en-US" smtClean="0"/>
              <a:pPr/>
              <a:t>‹#›</a:t>
            </a:fld>
            <a:endParaRPr lang="en-US" dirty="0"/>
          </a:p>
        </p:txBody>
      </p:sp>
    </p:spTree>
    <p:extLst>
      <p:ext uri="{BB962C8B-B14F-4D97-AF65-F5344CB8AC3E}">
        <p14:creationId xmlns:p14="http://schemas.microsoft.com/office/powerpoint/2010/main" val="248041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E144995-A60E-4370-8EE5-34C9E5377FFC}"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E144995-A60E-4370-8EE5-34C9E5377FFC}" type="slidenum">
              <a:rPr lang="en-US" smtClean="0"/>
              <a:pPr/>
              <a:t>10</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E144995-A60E-4370-8EE5-34C9E5377FFC}" type="slidenum">
              <a:rPr lang="en-US" smtClean="0"/>
              <a:pPr/>
              <a:t>11</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E144995-A60E-4370-8EE5-34C9E5377FFC}" type="slidenum">
              <a:rPr lang="en-US" smtClean="0"/>
              <a:pPr/>
              <a:t>12</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E144995-A60E-4370-8EE5-34C9E5377FFC}" type="slidenum">
              <a:rPr lang="en-US" smtClean="0"/>
              <a:pPr/>
              <a:t>13</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E144995-A60E-4370-8EE5-34C9E5377FFC}" type="slidenum">
              <a:rPr lang="en-US" smtClean="0"/>
              <a:pPr/>
              <a:t>14</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E144995-A60E-4370-8EE5-34C9E5377FFC}" type="slidenum">
              <a:rPr lang="en-US" smtClean="0"/>
              <a:pPr/>
              <a:t>15</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E144995-A60E-4370-8EE5-34C9E5377FFC}" type="slidenum">
              <a:rPr lang="en-US" smtClean="0"/>
              <a:pPr/>
              <a:t>16</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E144995-A60E-4370-8EE5-34C9E5377FFC}" type="slidenum">
              <a:rPr lang="en-US" smtClean="0"/>
              <a:pPr/>
              <a:t>17</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E144995-A60E-4370-8EE5-34C9E5377FFC}" type="slidenum">
              <a:rPr lang="en-US" smtClean="0"/>
              <a:pPr/>
              <a:t>18</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E144995-A60E-4370-8EE5-34C9E5377FFC}" type="slidenum">
              <a:rPr lang="en-US" smtClean="0"/>
              <a:pPr/>
              <a:t>19</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E144995-A60E-4370-8EE5-34C9E5377FFC}"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E144995-A60E-4370-8EE5-34C9E5377FFC}" type="slidenum">
              <a:rPr lang="en-US" smtClean="0"/>
              <a:pPr/>
              <a:t>20</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E144995-A60E-4370-8EE5-34C9E5377FFC}" type="slidenum">
              <a:rPr lang="en-US" smtClean="0"/>
              <a:pPr/>
              <a:t>21</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E144995-A60E-4370-8EE5-34C9E5377FFC}" type="slidenum">
              <a:rPr lang="en-US" smtClean="0"/>
              <a:pPr/>
              <a:t>22</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E144995-A60E-4370-8EE5-34C9E5377FFC}" type="slidenum">
              <a:rPr lang="en-US" smtClean="0"/>
              <a:pPr/>
              <a:t>23</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E144995-A60E-4370-8EE5-34C9E5377FFC}" type="slidenum">
              <a:rPr lang="en-US" smtClean="0"/>
              <a:pPr/>
              <a:t>24</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E144995-A60E-4370-8EE5-34C9E5377FFC}" type="slidenum">
              <a:rPr lang="en-US" smtClean="0"/>
              <a:pPr/>
              <a:t>25</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E144995-A60E-4370-8EE5-34C9E5377FFC}" type="slidenum">
              <a:rPr lang="en-US" smtClean="0"/>
              <a:pPr/>
              <a:t>26</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E144995-A60E-4370-8EE5-34C9E5377FFC}" type="slidenum">
              <a:rPr lang="en-US" smtClean="0"/>
              <a:pPr/>
              <a:t>27</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E144995-A60E-4370-8EE5-34C9E5377FFC}" type="slidenum">
              <a:rPr lang="en-US" smtClean="0"/>
              <a:pPr/>
              <a:t>28</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E144995-A60E-4370-8EE5-34C9E5377FFC}" type="slidenum">
              <a:rPr lang="en-US" smtClean="0"/>
              <a:pPr/>
              <a:t>29</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E144995-A60E-4370-8EE5-34C9E5377FFC}" type="slidenum">
              <a:rPr lang="en-US" smtClean="0"/>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E144995-A60E-4370-8EE5-34C9E5377FFC}" type="slidenum">
              <a:rPr lang="en-US" smtClean="0"/>
              <a:pPr/>
              <a:t>30</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E144995-A60E-4370-8EE5-34C9E5377FFC}" type="slidenum">
              <a:rPr lang="en-US" smtClean="0"/>
              <a:pPr/>
              <a:t>31</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E144995-A60E-4370-8EE5-34C9E5377FFC}" type="slidenum">
              <a:rPr lang="en-US" smtClean="0"/>
              <a:pPr/>
              <a:t>4</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E144995-A60E-4370-8EE5-34C9E5377FFC}" type="slidenum">
              <a:rPr lang="en-US" smtClean="0"/>
              <a:pPr/>
              <a:t>5</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E144995-A60E-4370-8EE5-34C9E5377FFC}" type="slidenum">
              <a:rPr lang="en-US" smtClean="0"/>
              <a:pPr/>
              <a:t>6</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E144995-A60E-4370-8EE5-34C9E5377FFC}" type="slidenum">
              <a:rPr lang="en-US" smtClean="0"/>
              <a:pPr/>
              <a:t>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E144995-A60E-4370-8EE5-34C9E5377FFC}" type="slidenum">
              <a:rPr lang="en-US" smtClean="0"/>
              <a:pPr/>
              <a:t>8</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E144995-A60E-4370-8EE5-34C9E5377FFC}" type="slidenum">
              <a:rPr lang="en-US" smtClean="0"/>
              <a:pPr/>
              <a:t>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8" name="Rectangle 7"/>
          <p:cNvSpPr/>
          <p:nvPr/>
        </p:nvSpPr>
        <p:spPr>
          <a:xfrm flipH="1">
            <a:off x="2667000" y="0"/>
            <a:ext cx="6477000" cy="6858000"/>
          </a:xfrm>
          <a:prstGeom prst="rect">
            <a:avLst/>
          </a:prstGeom>
          <a:blipFill>
            <a:blip r:embed="rId2"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16200000">
            <a:off x="-762000"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vert="horz" wrap="square" lIns="91440" tIns="45720" rIns="91440" bIns="45720" anchor="t" compatLnSpc="1"/>
          <a:lstStyle/>
          <a:p>
            <a:endParaRPr kumimoji="0" lang="en-US" dirty="0"/>
          </a:p>
        </p:txBody>
      </p:sp>
      <p:sp>
        <p:nvSpPr>
          <p:cNvPr id="12" name="Title 11"/>
          <p:cNvSpPr>
            <a:spLocks noGrp="1"/>
          </p:cNvSpPr>
          <p:nvPr>
            <p:ph type="ctrTitle"/>
          </p:nvPr>
        </p:nvSpPr>
        <p:spPr>
          <a:xfrm>
            <a:off x="3366868" y="533400"/>
            <a:ext cx="5105400" cy="2868168"/>
          </a:xfrm>
        </p:spPr>
        <p:txBody>
          <a:bodyPr lIns="45720" tIns="0" rIns="45720">
            <a:noAutofit/>
          </a:bodyPr>
          <a:lstStyle>
            <a:lvl1pPr algn="r">
              <a:defRPr sz="4200" b="1"/>
            </a:lvl1pPr>
          </a:lstStyle>
          <a:p>
            <a:r>
              <a:rPr kumimoji="0" lang="en-US" smtClean="0"/>
              <a:t>Click to edit Master title style</a:t>
            </a:r>
            <a:endParaRPr kumimoji="0" lang="en-US"/>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1" name="Date Placeholder 30"/>
          <p:cNvSpPr>
            <a:spLocks noGrp="1"/>
          </p:cNvSpPr>
          <p:nvPr>
            <p:ph type="dt" sz="half" idx="10"/>
          </p:nvPr>
        </p:nvSpPr>
        <p:spPr>
          <a:xfrm>
            <a:off x="5871224" y="6557946"/>
            <a:ext cx="2002464" cy="226902"/>
          </a:xfrm>
        </p:spPr>
        <p:txBody>
          <a:bodyPr/>
          <a:lstStyle>
            <a:lvl1pPr>
              <a:defRPr lang="en-US" smtClean="0">
                <a:solidFill>
                  <a:srgbClr val="FFFFFF"/>
                </a:solidFill>
              </a:defRPr>
            </a:lvl1pPr>
          </a:lstStyle>
          <a:p>
            <a:fld id="{9B4C6E7F-A053-4194-B3E3-61D68F90D7AF}" type="datetimeFigureOut">
              <a:rPr lang="en-US" smtClean="0"/>
              <a:pPr/>
              <a:t>11/16/2015</a:t>
            </a:fld>
            <a:endParaRPr lang="en-US" dirty="0"/>
          </a:p>
        </p:txBody>
      </p:sp>
      <p:sp>
        <p:nvSpPr>
          <p:cNvPr id="18" name="Footer Placeholder 17"/>
          <p:cNvSpPr>
            <a:spLocks noGrp="1"/>
          </p:cNvSpPr>
          <p:nvPr>
            <p:ph type="ftr" sz="quarter" idx="11"/>
          </p:nvPr>
        </p:nvSpPr>
        <p:spPr>
          <a:xfrm>
            <a:off x="2819400" y="6557946"/>
            <a:ext cx="2927722" cy="228600"/>
          </a:xfrm>
        </p:spPr>
        <p:txBody>
          <a:bodyPr/>
          <a:lstStyle>
            <a:lvl1pPr>
              <a:defRPr lang="en-US" dirty="0">
                <a:solidFill>
                  <a:srgbClr val="FFFFFF"/>
                </a:solidFill>
              </a:defRPr>
            </a:lvl1pPr>
          </a:lstStyle>
          <a:p>
            <a:endParaRPr lang="en-US" dirty="0"/>
          </a:p>
        </p:txBody>
      </p:sp>
      <p:sp>
        <p:nvSpPr>
          <p:cNvPr id="29" name="Slide Number Placeholder 28"/>
          <p:cNvSpPr>
            <a:spLocks noGrp="1"/>
          </p:cNvSpPr>
          <p:nvPr>
            <p:ph type="sldNum" sz="quarter" idx="12"/>
          </p:nvPr>
        </p:nvSpPr>
        <p:spPr>
          <a:xfrm>
            <a:off x="7880884" y="6556248"/>
            <a:ext cx="588336" cy="228600"/>
          </a:xfrm>
        </p:spPr>
        <p:txBody>
          <a:bodyPr/>
          <a:lstStyle>
            <a:lvl1pPr>
              <a:defRPr lang="en-US" smtClean="0">
                <a:solidFill>
                  <a:srgbClr val="FFFFFF"/>
                </a:solidFill>
              </a:defRPr>
            </a:lvl1pPr>
          </a:lstStyle>
          <a:p>
            <a:fld id="{29BDA027-D1D4-45E3-8D99-EEC788F66D7F}"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B4C6E7F-A053-4194-B3E3-61D68F90D7AF}" type="datetimeFigureOut">
              <a:rPr lang="en-US" smtClean="0"/>
              <a:pPr/>
              <a:t>11/16/2015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BDA027-D1D4-45E3-8D99-EEC788F66D7F}"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2"/>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242816" y="6557946"/>
            <a:ext cx="2002464" cy="226902"/>
          </a:xfrm>
        </p:spPr>
        <p:txBody>
          <a:bodyPr/>
          <a:lstStyle/>
          <a:p>
            <a:fld id="{9B4C6E7F-A053-4194-B3E3-61D68F90D7AF}" type="datetimeFigureOut">
              <a:rPr lang="en-US" smtClean="0"/>
              <a:pPr/>
              <a:t>11/16/2015</a:t>
            </a:fld>
            <a:endParaRPr lang="en-US" dirty="0"/>
          </a:p>
        </p:txBody>
      </p:sp>
      <p:sp>
        <p:nvSpPr>
          <p:cNvPr id="5" name="Footer Placeholder 4"/>
          <p:cNvSpPr>
            <a:spLocks noGrp="1"/>
          </p:cNvSpPr>
          <p:nvPr>
            <p:ph type="ftr" sz="quarter" idx="11"/>
          </p:nvPr>
        </p:nvSpPr>
        <p:spPr>
          <a:xfrm>
            <a:off x="457200" y="6556248"/>
            <a:ext cx="3657600" cy="228600"/>
          </a:xfrm>
        </p:spPr>
        <p:txBody>
          <a:bodyPr/>
          <a:lstStyle/>
          <a:p>
            <a:endParaRPr lang="en-US" dirty="0"/>
          </a:p>
        </p:txBody>
      </p:sp>
      <p:sp>
        <p:nvSpPr>
          <p:cNvPr id="6" name="Slide Number Placeholder 5"/>
          <p:cNvSpPr>
            <a:spLocks noGrp="1"/>
          </p:cNvSpPr>
          <p:nvPr>
            <p:ph type="sldNum" sz="quarter" idx="12"/>
          </p:nvPr>
        </p:nvSpPr>
        <p:spPr>
          <a:xfrm>
            <a:off x="6254496" y="6553200"/>
            <a:ext cx="588336" cy="228600"/>
          </a:xfrm>
        </p:spPr>
        <p:txBody>
          <a:bodyPr/>
          <a:lstStyle>
            <a:lvl1pPr>
              <a:defRPr>
                <a:solidFill>
                  <a:schemeClr val="tx2"/>
                </a:solidFill>
              </a:defRPr>
            </a:lvl1pPr>
          </a:lstStyle>
          <a:p>
            <a:fld id="{29BDA027-D1D4-45E3-8D99-EEC788F66D7F}"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B4C6E7F-A053-4194-B3E3-61D68F90D7AF}" type="datetimeFigureOut">
              <a:rPr lang="en-US" smtClean="0"/>
              <a:pPr/>
              <a:t>11/16/2015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BDA027-D1D4-45E3-8D99-EEC788F66D7F}"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066800" y="2821837"/>
            <a:ext cx="6255488" cy="1362075"/>
          </a:xfrm>
        </p:spPr>
        <p:txBody>
          <a:bodyPr tIns="0" anchor="t"/>
          <a:lstStyle>
            <a:lvl1pPr algn="r">
              <a:buNone/>
              <a:defRPr sz="4200" b="1" cap="all"/>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066800" y="1905000"/>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4724238" y="6556810"/>
            <a:ext cx="2002464" cy="226902"/>
          </a:xfrm>
        </p:spPr>
        <p:txBody>
          <a:bodyPr bIns="0" anchor="b"/>
          <a:lstStyle>
            <a:lvl1pPr>
              <a:defRPr>
                <a:solidFill>
                  <a:schemeClr val="tx2"/>
                </a:solidFill>
              </a:defRPr>
            </a:lvl1pPr>
          </a:lstStyle>
          <a:p>
            <a:fld id="{9B4C6E7F-A053-4194-B3E3-61D68F90D7AF}" type="datetimeFigureOut">
              <a:rPr lang="en-US" smtClean="0"/>
              <a:pPr/>
              <a:t>11/16/2015</a:t>
            </a:fld>
            <a:endParaRPr lang="en-US" dirty="0"/>
          </a:p>
        </p:txBody>
      </p:sp>
      <p:sp>
        <p:nvSpPr>
          <p:cNvPr id="5" name="Footer Placeholder 4"/>
          <p:cNvSpPr>
            <a:spLocks noGrp="1"/>
          </p:cNvSpPr>
          <p:nvPr>
            <p:ph type="ftr" sz="quarter" idx="11"/>
          </p:nvPr>
        </p:nvSpPr>
        <p:spPr>
          <a:xfrm>
            <a:off x="1735358" y="6556810"/>
            <a:ext cx="2895600" cy="228600"/>
          </a:xfrm>
        </p:spPr>
        <p:txBody>
          <a:bodyPr bIns="0" anchor="b"/>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6733952" y="6555112"/>
            <a:ext cx="588336" cy="228600"/>
          </a:xfrm>
        </p:spPr>
        <p:txBody>
          <a:bodyPr/>
          <a:lstStyle/>
          <a:p>
            <a:fld id="{29BDA027-D1D4-45E3-8D99-EEC788F66D7F}"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3520440" cy="4525963"/>
          </a:xfrm>
        </p:spPr>
        <p:txBody>
          <a:bodyPr anchor="t"/>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178808" y="1600200"/>
            <a:ext cx="3520440" cy="4525963"/>
          </a:xfrm>
        </p:spPr>
        <p:txBody>
          <a:bodyPr anchor="t"/>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9B4C6E7F-A053-4194-B3E3-61D68F90D7AF}" type="datetimeFigureOut">
              <a:rPr lang="en-US" smtClean="0"/>
              <a:pPr/>
              <a:t>11/16/2015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9BDA027-D1D4-45E3-8D99-EEC788F66D7F}"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711840"/>
            <a:ext cx="3520440" cy="4114800"/>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178808" y="1711840"/>
            <a:ext cx="3520440" cy="4114800"/>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9B4C6E7F-A053-4194-B3E3-61D68F90D7AF}" type="datetimeFigureOut">
              <a:rPr lang="en-US" smtClean="0"/>
              <a:pPr/>
              <a:t>11/16/2015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9BDA027-D1D4-45E3-8D99-EEC788F66D7F}"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9B4C6E7F-A053-4194-B3E3-61D68F90D7AF}" type="datetimeFigureOut">
              <a:rPr lang="en-US" smtClean="0"/>
              <a:pPr/>
              <a:t>11/16/2015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9BDA027-D1D4-45E3-8D99-EEC788F66D7F}"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2"/>
                </a:solidFill>
              </a:defRPr>
            </a:lvl1pPr>
          </a:lstStyle>
          <a:p>
            <a:fld id="{9B4C6E7F-A053-4194-B3E3-61D68F90D7AF}" type="datetimeFigureOut">
              <a:rPr lang="en-US" smtClean="0"/>
              <a:pPr/>
              <a:t>11/16/2015</a:t>
            </a:fld>
            <a:endParaRPr lang="en-US" dirty="0"/>
          </a:p>
        </p:txBody>
      </p:sp>
      <p:sp>
        <p:nvSpPr>
          <p:cNvPr id="3" name="Footer Placeholder 2"/>
          <p:cNvSpPr>
            <a:spLocks noGrp="1"/>
          </p:cNvSpPr>
          <p:nvPr>
            <p:ph type="ftr" sz="quarter" idx="11"/>
          </p:nvPr>
        </p:nvSpPr>
        <p:spPr/>
        <p:txBody>
          <a:bodyPr/>
          <a:lstStyle>
            <a:lvl1pPr>
              <a:defRPr>
                <a:solidFill>
                  <a:schemeClr val="tx2"/>
                </a:solidFill>
              </a:defRPr>
            </a:lvl1pPr>
          </a:lstStyle>
          <a:p>
            <a:endParaRPr lang="en-US" dirty="0"/>
          </a:p>
        </p:txBody>
      </p:sp>
      <p:sp>
        <p:nvSpPr>
          <p:cNvPr id="4" name="Slide Number Placeholder 3"/>
          <p:cNvSpPr>
            <a:spLocks noGrp="1"/>
          </p:cNvSpPr>
          <p:nvPr>
            <p:ph type="sldNum" sz="quarter" idx="12"/>
          </p:nvPr>
        </p:nvSpPr>
        <p:spPr/>
        <p:txBody>
          <a:bodyPr/>
          <a:lstStyle/>
          <a:p>
            <a:fld id="{29BDA027-D1D4-45E3-8D99-EEC788F66D7F}"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nchor="b"/>
          <a:lstStyle>
            <a:lvl1pPr algn="l">
              <a:buNone/>
              <a:defRPr lang="en-US" sz="2400" baseline="0" smtClean="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vert="horz" wrap="square" lIns="45720" tIns="0" rIns="0" bIns="0" numCol="1" spcCol="0" rtlCol="0" fromWordArt="0" anchor="t" anchorCtr="0" forceAA="0" compatLnSpc="1">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9B4C6E7F-A053-4194-B3E3-61D68F90D7AF}" type="datetimeFigureOut">
              <a:rPr lang="en-US" smtClean="0"/>
              <a:pPr/>
              <a:t>11/16/2015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9BDA027-D1D4-45E3-8D99-EEC788F66D7F}"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2"/>
      </p:bgRef>
    </p:bg>
    <p:spTree>
      <p:nvGrpSpPr>
        <p:cNvPr id="1" name=""/>
        <p:cNvGrpSpPr/>
        <p:nvPr/>
      </p:nvGrpSpPr>
      <p:grpSpPr>
        <a:xfrm>
          <a:off x="0" y="0"/>
          <a:ext cx="0" cy="0"/>
          <a:chOff x="0" y="0"/>
          <a:chExt cx="0" cy="0"/>
        </a:xfrm>
      </p:grpSpPr>
      <p:sp>
        <p:nvSpPr>
          <p:cNvPr id="8" name="Rectangle 7"/>
          <p:cNvSpPr/>
          <p:nvPr/>
        </p:nvSpPr>
        <p:spPr>
          <a:xfrm rot="21240000">
            <a:off x="597968" y="1004668"/>
            <a:ext cx="4319527" cy="4312573"/>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9" name="Rectangle 8"/>
          <p:cNvSpPr/>
          <p:nvPr/>
        </p:nvSpPr>
        <p:spPr>
          <a:xfrm rot="21420000">
            <a:off x="596706" y="998816"/>
            <a:ext cx="4319527" cy="4312573"/>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2" name="Title 1"/>
          <p:cNvSpPr>
            <a:spLocks noGrp="1"/>
          </p:cNvSpPr>
          <p:nvPr>
            <p:ph type="title"/>
          </p:nvPr>
        </p:nvSpPr>
        <p:spPr>
          <a:xfrm>
            <a:off x="5389098" y="1143000"/>
            <a:ext cx="3429000" cy="2057400"/>
          </a:xfrm>
        </p:spPr>
        <p:txBody>
          <a:bodyPr vert="horz" anchor="b"/>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lstStyle>
          <a:p>
            <a:r>
              <a:rPr kumimoji="0" lang="en-US" smtClean="0"/>
              <a:t>Click to edit Master title style</a:t>
            </a:r>
            <a:endParaRPr kumimoji="0"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vert="horz" wrap="square" lIns="82296" tIns="0" rIns="0" bIns="0" numCol="1" spcCol="0" rtlCol="0" fromWordArt="0" anchor="t" anchorCtr="0" forceAA="0" compatLnSpc="1">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lstStyle>
          <a:p>
            <a:pPr marL="0" marR="0" lvl="0" indent="0" algn="l" defTabSz="0" rtl="0" eaLnBrk="1" fontAlgn="auto" latinLnBrk="0" hangingPunct="1">
              <a:lnSpc>
                <a:spcPct val="100000"/>
              </a:lnSpc>
              <a:spcBef>
                <a:spcPts val="0"/>
              </a:spcBef>
              <a:spcAft>
                <a:spcPts val="0"/>
              </a:spcAft>
              <a:buClr>
                <a:schemeClr val="tx2"/>
              </a:buClr>
              <a:buSzPct val="73000"/>
              <a:buFontTx/>
              <a:buNone/>
              <a:tabLst/>
              <a:defRPr/>
            </a:pPr>
            <a:r>
              <a:rPr kumimoji="0" lang="en-US" smtClean="0"/>
              <a:t>Click to edit Master text styles</a:t>
            </a:r>
          </a:p>
        </p:txBody>
      </p:sp>
      <p:sp>
        <p:nvSpPr>
          <p:cNvPr id="5" name="Date Placeholder 4"/>
          <p:cNvSpPr>
            <a:spLocks noGrp="1"/>
          </p:cNvSpPr>
          <p:nvPr>
            <p:ph type="dt" sz="half" idx="10"/>
          </p:nvPr>
        </p:nvSpPr>
        <p:spPr/>
        <p:txBody>
          <a:bodyPr/>
          <a:lstStyle/>
          <a:p>
            <a:fld id="{9B4C6E7F-A053-4194-B3E3-61D68F90D7AF}" type="datetimeFigureOut">
              <a:rPr lang="en-US" smtClean="0"/>
              <a:pPr/>
              <a:t>11/16/2015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9BDA027-D1D4-45E3-8D99-EEC788F66D7F}" type="slidenum">
              <a:rPr lang="en-US" smtClean="0"/>
              <a:pPr/>
              <a:t>‹#›</a:t>
            </a:fld>
            <a:endParaRPr lang="en-US" dirty="0"/>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lstStyle>
            <a:lvl1pPr marL="0" indent="0">
              <a:buNone/>
              <a:defRPr sz="3200"/>
            </a:lvl1pPr>
          </a:lstStyle>
          <a:p>
            <a:r>
              <a:rPr kumimoji="0" lang="en-US" dirty="0" smtClean="0"/>
              <a:t>Click icon to add picture</a:t>
            </a:r>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flipH="1">
            <a:off x="8153400" y="0"/>
            <a:ext cx="990600"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 name="Title Placeholder 2"/>
          <p:cNvSpPr>
            <a:spLocks noGrp="1"/>
          </p:cNvSpPr>
          <p:nvPr>
            <p:ph type="title"/>
          </p:nvPr>
        </p:nvSpPr>
        <p:spPr>
          <a:xfrm>
            <a:off x="457200" y="320040"/>
            <a:ext cx="7239000" cy="1143000"/>
          </a:xfrm>
          <a:prstGeom prst="rect">
            <a:avLst/>
          </a:prstGeom>
        </p:spPr>
        <p:txBody>
          <a:bodyPr vert="horz" lIns="45720" tIns="0" rIns="45720" bIns="0" anchor="b" anchorCtr="0">
            <a:normAutofit/>
          </a:bodyPr>
          <a:lstStyle/>
          <a:p>
            <a:r>
              <a:rPr kumimoji="0" lang="en-US" smtClean="0"/>
              <a:t>Click to edit Master title style</a:t>
            </a:r>
            <a:endParaRPr kumimoji="0" lang="en-US"/>
          </a:p>
        </p:txBody>
      </p:sp>
      <p:sp>
        <p:nvSpPr>
          <p:cNvPr id="31" name="Text Placeholder 30"/>
          <p:cNvSpPr>
            <a:spLocks noGrp="1"/>
          </p:cNvSpPr>
          <p:nvPr>
            <p:ph type="body" idx="1"/>
          </p:nvPr>
        </p:nvSpPr>
        <p:spPr>
          <a:xfrm>
            <a:off x="457200" y="1609416"/>
            <a:ext cx="7239000" cy="48463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7" name="Date Placeholder 26"/>
          <p:cNvSpPr>
            <a:spLocks noGrp="1"/>
          </p:cNvSpPr>
          <p:nvPr>
            <p:ph type="dt" sz="half" idx="2"/>
          </p:nvPr>
        </p:nvSpPr>
        <p:spPr>
          <a:xfrm>
            <a:off x="4245936" y="6557946"/>
            <a:ext cx="2002464" cy="226902"/>
          </a:xfrm>
          <a:prstGeom prst="rect">
            <a:avLst/>
          </a:prstGeom>
        </p:spPr>
        <p:txBody>
          <a:bodyPr vert="horz" tIns="0" bIns="0" anchor="b"/>
          <a:lstStyle>
            <a:lvl1pPr algn="l" eaLnBrk="1" latinLnBrk="0" hangingPunct="1">
              <a:defRPr kumimoji="0" sz="1000">
                <a:solidFill>
                  <a:schemeClr val="tx2"/>
                </a:solidFill>
              </a:defRPr>
            </a:lvl1pPr>
          </a:lstStyle>
          <a:p>
            <a:fld id="{9B4C6E7F-A053-4194-B3E3-61D68F90D7AF}" type="datetimeFigureOut">
              <a:rPr lang="en-US" smtClean="0"/>
              <a:pPr/>
              <a:t>11/16/2015</a:t>
            </a:fld>
            <a:endParaRPr lang="en-US" dirty="0"/>
          </a:p>
        </p:txBody>
      </p:sp>
      <p:sp>
        <p:nvSpPr>
          <p:cNvPr id="4" name="Footer Placeholder 3"/>
          <p:cNvSpPr>
            <a:spLocks noGrp="1"/>
          </p:cNvSpPr>
          <p:nvPr>
            <p:ph type="ftr" sz="quarter" idx="3"/>
          </p:nvPr>
        </p:nvSpPr>
        <p:spPr>
          <a:xfrm>
            <a:off x="457200" y="6557946"/>
            <a:ext cx="3657600" cy="228600"/>
          </a:xfrm>
          <a:prstGeom prst="rect">
            <a:avLst/>
          </a:prstGeom>
        </p:spPr>
        <p:txBody>
          <a:bodyPr vert="horz" tIns="0" bIns="0" anchor="b"/>
          <a:lstStyle>
            <a:lvl1pPr algn="r" eaLnBrk="1" latinLnBrk="0" hangingPunct="1">
              <a:defRPr kumimoji="0" sz="1000">
                <a:solidFill>
                  <a:schemeClr val="tx2"/>
                </a:solidFill>
              </a:defRPr>
            </a:lvl1pPr>
          </a:lstStyle>
          <a:p>
            <a:endParaRPr lang="en-US" dirty="0"/>
          </a:p>
        </p:txBody>
      </p:sp>
      <p:sp>
        <p:nvSpPr>
          <p:cNvPr id="16" name="Slide Number Placeholder 15"/>
          <p:cNvSpPr>
            <a:spLocks noGrp="1"/>
          </p:cNvSpPr>
          <p:nvPr>
            <p:ph type="sldNum" sz="quarter" idx="4"/>
          </p:nvPr>
        </p:nvSpPr>
        <p:spPr>
          <a:xfrm>
            <a:off x="6251448" y="6556248"/>
            <a:ext cx="588336" cy="228600"/>
          </a:xfrm>
          <a:prstGeom prst="rect">
            <a:avLst/>
          </a:prstGeom>
        </p:spPr>
        <p:txBody>
          <a:bodyPr vert="horz" lIns="0" tIns="0" rIns="0" bIns="0" anchor="b"/>
          <a:lstStyle>
            <a:lvl1pPr algn="r" eaLnBrk="1" latinLnBrk="0" hangingPunct="1">
              <a:defRPr kumimoji="0" sz="1100">
                <a:solidFill>
                  <a:schemeClr val="tx2"/>
                </a:solidFill>
              </a:defRPr>
            </a:lvl1pPr>
          </a:lstStyle>
          <a:p>
            <a:fld id="{29BDA027-D1D4-45E3-8D99-EEC788F66D7F}"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p:titleStyle>
    <p:body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l" rtl="0"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slide" Target="slide7.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slide" Target="slide7.xml"/></Relationships>
</file>

<file path=ppt/slides/_rels/slide12.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slide" Target="slide2.xml"/><Relationship Id="rId7" Type="http://schemas.openxmlformats.org/officeDocument/2006/relationships/slide" Target="slide1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1.jpeg"/><Relationship Id="rId11" Type="http://schemas.openxmlformats.org/officeDocument/2006/relationships/image" Target="../media/image22.jpeg"/><Relationship Id="rId5" Type="http://schemas.openxmlformats.org/officeDocument/2006/relationships/image" Target="../media/image20.jpeg"/><Relationship Id="rId10" Type="http://schemas.openxmlformats.org/officeDocument/2006/relationships/slide" Target="slide16.xml"/><Relationship Id="rId4" Type="http://schemas.openxmlformats.org/officeDocument/2006/relationships/image" Target="../media/image19.jpeg"/><Relationship Id="rId9" Type="http://schemas.openxmlformats.org/officeDocument/2006/relationships/slide" Target="slide15.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slide" Target="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slide" Target="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slide" Target="sl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slide" Target="slide12.xml"/></Relationships>
</file>

<file path=ppt/slides/_rels/slide17.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image" Target="../media/image27.jpeg"/><Relationship Id="rId7" Type="http://schemas.openxmlformats.org/officeDocument/2006/relationships/image" Target="../media/image28.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slide" Target="slide19.xml"/><Relationship Id="rId11" Type="http://schemas.openxmlformats.org/officeDocument/2006/relationships/image" Target="../media/image30.jpeg"/><Relationship Id="rId5" Type="http://schemas.openxmlformats.org/officeDocument/2006/relationships/slide" Target="slide18.xml"/><Relationship Id="rId10" Type="http://schemas.openxmlformats.org/officeDocument/2006/relationships/slide" Target="slide20.xml"/><Relationship Id="rId4" Type="http://schemas.openxmlformats.org/officeDocument/2006/relationships/slide" Target="slide2.xml"/><Relationship Id="rId9" Type="http://schemas.openxmlformats.org/officeDocument/2006/relationships/image" Target="../media/image29.jpeg"/></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slide" Target="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slide" Target="slide17.xml"/></Relationships>
</file>

<file path=ppt/slides/_rels/slide2.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slide" Target="slide3.xml"/><Relationship Id="rId7" Type="http://schemas.openxmlformats.org/officeDocument/2006/relationships/slide" Target="slide2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12.xml"/><Relationship Id="rId10" Type="http://schemas.openxmlformats.org/officeDocument/2006/relationships/image" Target="../media/image4.jpeg"/><Relationship Id="rId4" Type="http://schemas.openxmlformats.org/officeDocument/2006/relationships/slide" Target="slide7.xml"/><Relationship Id="rId9"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slide" Target="slide17.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slide" Target="slide17.xml"/></Relationships>
</file>

<file path=ppt/slides/_rels/slide22.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5.jpeg"/><Relationship Id="rId7" Type="http://schemas.openxmlformats.org/officeDocument/2006/relationships/slide" Target="slide26.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6.jpeg"/><Relationship Id="rId11" Type="http://schemas.openxmlformats.org/officeDocument/2006/relationships/slide" Target="slide25.xml"/><Relationship Id="rId5" Type="http://schemas.openxmlformats.org/officeDocument/2006/relationships/slide" Target="slide23.xml"/><Relationship Id="rId10" Type="http://schemas.openxmlformats.org/officeDocument/2006/relationships/image" Target="../media/image38.jpeg"/><Relationship Id="rId4" Type="http://schemas.openxmlformats.org/officeDocument/2006/relationships/slide" Target="slide2.xml"/><Relationship Id="rId9" Type="http://schemas.openxmlformats.org/officeDocument/2006/relationships/slide" Target="slide24.xml"/></Relationships>
</file>

<file path=ppt/slides/_rels/slide2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slide" Target="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slide" Target="slide22.xml"/></Relationships>
</file>

<file path=ppt/slides/_rels/slide2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slide" Target="slide22.xml"/></Relationships>
</file>

<file path=ppt/slides/_rels/slide2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slide" Target="slide22.xml"/></Relationships>
</file>

<file path=ppt/slides/_rels/slide27.xml.rels><?xml version="1.0" encoding="UTF-8" standalone="yes"?>
<Relationships xmlns="http://schemas.openxmlformats.org/package/2006/relationships"><Relationship Id="rId8" Type="http://schemas.openxmlformats.org/officeDocument/2006/relationships/slide" Target="slide29.xml"/><Relationship Id="rId3" Type="http://schemas.openxmlformats.org/officeDocument/2006/relationships/image" Target="../media/image43.jpeg"/><Relationship Id="rId7" Type="http://schemas.openxmlformats.org/officeDocument/2006/relationships/slide" Target="slide28.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slide" Target="slide2.xml"/><Relationship Id="rId9" Type="http://schemas.openxmlformats.org/officeDocument/2006/relationships/slide" Target="slide30.xml"/></Relationships>
</file>

<file path=ppt/slides/_rels/slide2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slide" Target="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slide" Target="slide27.xml"/></Relationships>
</file>

<file path=ppt/slides/_rels/slide3.xml.rels><?xml version="1.0" encoding="UTF-8" standalone="yes"?>
<Relationships xmlns="http://schemas.openxmlformats.org/package/2006/relationships"><Relationship Id="rId8" Type="http://schemas.openxmlformats.org/officeDocument/2006/relationships/slide" Target="slide6.xml"/><Relationship Id="rId3" Type="http://schemas.openxmlformats.org/officeDocument/2006/relationships/image" Target="../media/image5.jpeg"/><Relationship Id="rId7" Type="http://schemas.openxmlformats.org/officeDocument/2006/relationships/slide" Target="slide5.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image" Target="../media/image6.jpeg"/><Relationship Id="rId4" Type="http://schemas.openxmlformats.org/officeDocument/2006/relationships/slide" Target="slide2.xml"/><Relationship Id="rId9"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slide" Target="slide2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slide" Target="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slide" Target="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slide" Target="slide3.xml"/></Relationships>
</file>

<file path=ppt/slides/_rels/slide7.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slide" Target="slide2.xml"/><Relationship Id="rId7" Type="http://schemas.openxmlformats.org/officeDocument/2006/relationships/slide" Target="slide1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slide" Target="slide8.xml"/><Relationship Id="rId11" Type="http://schemas.openxmlformats.org/officeDocument/2006/relationships/image" Target="../media/image14.jpeg"/><Relationship Id="rId5" Type="http://schemas.openxmlformats.org/officeDocument/2006/relationships/image" Target="../media/image12.jpeg"/><Relationship Id="rId10" Type="http://schemas.openxmlformats.org/officeDocument/2006/relationships/slide" Target="slide9.xml"/><Relationship Id="rId4" Type="http://schemas.openxmlformats.org/officeDocument/2006/relationships/image" Target="../media/image11.jpeg"/><Relationship Id="rId9"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slide" Target="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slide" Target="slid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8153400" cy="1143000"/>
          </a:xfrm>
        </p:spPr>
        <p:txBody>
          <a:bodyPr>
            <a:normAutofit/>
          </a:bodyPr>
          <a:lstStyle/>
          <a:p>
            <a:r>
              <a:rPr lang="en-US" sz="5400" dirty="0" smtClean="0">
                <a:solidFill>
                  <a:schemeClr val="tx2">
                    <a:lumMod val="75000"/>
                  </a:schemeClr>
                </a:solidFill>
                <a:latin typeface="Bradley Hand ITC" pitchFamily="66" charset="0"/>
              </a:rPr>
              <a:t>Kingdom Animalia</a:t>
            </a:r>
            <a:endParaRPr lang="en-US" sz="5400" dirty="0">
              <a:solidFill>
                <a:schemeClr val="tx2">
                  <a:lumMod val="75000"/>
                </a:schemeClr>
              </a:solidFill>
              <a:latin typeface="Bradley Hand ITC" pitchFamily="66" charset="0"/>
            </a:endParaRPr>
          </a:p>
        </p:txBody>
      </p:sp>
      <p:sp>
        <p:nvSpPr>
          <p:cNvPr id="3" name="Content Placeholder 2"/>
          <p:cNvSpPr>
            <a:spLocks noGrp="1"/>
          </p:cNvSpPr>
          <p:nvPr>
            <p:ph idx="1"/>
          </p:nvPr>
        </p:nvSpPr>
        <p:spPr>
          <a:xfrm>
            <a:off x="457200" y="1609416"/>
            <a:ext cx="7239000" cy="4715184"/>
          </a:xfrm>
        </p:spPr>
        <p:txBody>
          <a:bodyPr>
            <a:normAutofit/>
          </a:bodyPr>
          <a:lstStyle/>
          <a:p>
            <a:r>
              <a:rPr lang="en-US" sz="2400" dirty="0" smtClean="0"/>
              <a:t>All animals are part of Kingdom Animalia.</a:t>
            </a:r>
          </a:p>
          <a:p>
            <a:r>
              <a:rPr lang="en-US" sz="2400" dirty="0" smtClean="0"/>
              <a:t>Animals are multi-cellular organisms made of mostly tissues and organs.</a:t>
            </a:r>
          </a:p>
          <a:p>
            <a:r>
              <a:rPr lang="en-US" sz="2400" dirty="0" smtClean="0"/>
              <a:t>Animals must ingest their food and digest it internally within the body.</a:t>
            </a:r>
          </a:p>
          <a:p>
            <a:r>
              <a:rPr lang="en-US" sz="2400" dirty="0" smtClean="0"/>
              <a:t>So far, scientists have been able to discover between 9 and 10 million animal species.</a:t>
            </a:r>
          </a:p>
          <a:p>
            <a:r>
              <a:rPr lang="en-US" sz="2400" dirty="0" smtClean="0"/>
              <a:t>Animals come in a variety of shapes, sizes, colors, and other characteristics.</a:t>
            </a:r>
          </a:p>
          <a:p>
            <a:r>
              <a:rPr lang="en-US" sz="2400" dirty="0" smtClean="0"/>
              <a:t>Most animals on Earth are insects.</a:t>
            </a:r>
          </a:p>
          <a:p>
            <a:pPr>
              <a:buNone/>
            </a:pPr>
            <a:r>
              <a:rPr lang="en-US" dirty="0" smtClean="0"/>
              <a:t>	</a:t>
            </a:r>
          </a:p>
        </p:txBody>
      </p:sp>
      <p:pic>
        <p:nvPicPr>
          <p:cNvPr id="4" name="Picture 3" descr="giraffe.jpg"/>
          <p:cNvPicPr>
            <a:picLocks noChangeAspect="1"/>
          </p:cNvPicPr>
          <p:nvPr/>
        </p:nvPicPr>
        <p:blipFill>
          <a:blip r:embed="rId3" cstate="print"/>
          <a:stretch>
            <a:fillRect/>
          </a:stretch>
        </p:blipFill>
        <p:spPr>
          <a:xfrm>
            <a:off x="7162800" y="533400"/>
            <a:ext cx="1981200" cy="57150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4">
                <a:lumMod val="75000"/>
              </a:schemeClr>
            </a:gs>
            <a:gs pos="100000">
              <a:schemeClr val="bg2">
                <a:shade val="35000"/>
                <a:satMod val="15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10200" y="152400"/>
            <a:ext cx="3429000" cy="2057400"/>
          </a:xfrm>
        </p:spPr>
        <p:txBody>
          <a:bodyPr>
            <a:noAutofit/>
          </a:bodyPr>
          <a:lstStyle/>
          <a:p>
            <a:pPr algn="ctr"/>
            <a:r>
              <a:rPr lang="en-US" sz="5400" dirty="0" smtClean="0">
                <a:solidFill>
                  <a:schemeClr val="accent1">
                    <a:lumMod val="50000"/>
                  </a:schemeClr>
                </a:solidFill>
                <a:latin typeface="Bradley Hand ITC" pitchFamily="66" charset="0"/>
              </a:rPr>
              <a:t>Mallard Ducks!</a:t>
            </a:r>
            <a:endParaRPr lang="en-US" sz="5400" dirty="0">
              <a:solidFill>
                <a:schemeClr val="accent1">
                  <a:lumMod val="50000"/>
                </a:schemeClr>
              </a:solidFill>
              <a:latin typeface="Bradley Hand ITC" pitchFamily="66" charset="0"/>
            </a:endParaRPr>
          </a:p>
        </p:txBody>
      </p:sp>
      <p:sp>
        <p:nvSpPr>
          <p:cNvPr id="3" name="Text Placeholder 2"/>
          <p:cNvSpPr>
            <a:spLocks noGrp="1"/>
          </p:cNvSpPr>
          <p:nvPr>
            <p:ph type="body" sz="half" idx="2"/>
          </p:nvPr>
        </p:nvSpPr>
        <p:spPr>
          <a:xfrm>
            <a:off x="5334000" y="2286000"/>
            <a:ext cx="3429000" cy="3810000"/>
          </a:xfrm>
        </p:spPr>
        <p:txBody>
          <a:bodyPr>
            <a:normAutofit lnSpcReduction="10000"/>
          </a:bodyPr>
          <a:lstStyle/>
          <a:p>
            <a:pPr>
              <a:buFont typeface="Arial" pitchFamily="34" charset="0"/>
              <a:buChar char="•"/>
            </a:pPr>
            <a:r>
              <a:rPr lang="en-US" dirty="0" smtClean="0"/>
              <a:t> Mallards are by far the most well-known water-based bird in the world.</a:t>
            </a:r>
          </a:p>
          <a:p>
            <a:endParaRPr lang="en-US" dirty="0" smtClean="0"/>
          </a:p>
          <a:p>
            <a:pPr>
              <a:buFont typeface="Arial" pitchFamily="34" charset="0"/>
              <a:buChar char="•"/>
            </a:pPr>
            <a:r>
              <a:rPr lang="en-US" dirty="0" smtClean="0"/>
              <a:t> Mallards prefer to live in the wetlands, but will also live at lakes, rivers, and along the coastline.</a:t>
            </a:r>
          </a:p>
          <a:p>
            <a:endParaRPr lang="en-US" dirty="0" smtClean="0"/>
          </a:p>
          <a:p>
            <a:pPr>
              <a:buFont typeface="Arial" pitchFamily="34" charset="0"/>
              <a:buChar char="•"/>
            </a:pPr>
            <a:r>
              <a:rPr lang="en-US" dirty="0" smtClean="0"/>
              <a:t> Mallard hens (females) will lay their nest on the ground nearby water and will lay between 9 – 13 eggs.</a:t>
            </a:r>
          </a:p>
          <a:p>
            <a:endParaRPr lang="en-US" dirty="0" smtClean="0"/>
          </a:p>
          <a:p>
            <a:pPr>
              <a:buFont typeface="Arial" pitchFamily="34" charset="0"/>
              <a:buChar char="•"/>
            </a:pPr>
            <a:r>
              <a:rPr lang="en-US" dirty="0" smtClean="0"/>
              <a:t> The female duck call, also called the “decrescendo call,” can be heard for </a:t>
            </a:r>
            <a:r>
              <a:rPr lang="en-US" b="1" dirty="0" smtClean="0"/>
              <a:t>miles</a:t>
            </a:r>
            <a:r>
              <a:rPr lang="en-US" dirty="0" smtClean="0"/>
              <a:t>!</a:t>
            </a:r>
          </a:p>
          <a:p>
            <a:endParaRPr lang="en-US" dirty="0" smtClean="0"/>
          </a:p>
          <a:p>
            <a:pPr>
              <a:buFont typeface="Arial" pitchFamily="34" charset="0"/>
              <a:buChar char="•"/>
            </a:pPr>
            <a:r>
              <a:rPr lang="en-US" dirty="0" smtClean="0"/>
              <a:t> Mallards will flock in large groups south for the colder months.</a:t>
            </a:r>
          </a:p>
          <a:p>
            <a:pPr>
              <a:buFont typeface="Arial" pitchFamily="34" charset="0"/>
              <a:buChar char="•"/>
            </a:pPr>
            <a:endParaRPr lang="en-US" dirty="0" smtClean="0"/>
          </a:p>
          <a:p>
            <a:pPr>
              <a:buFont typeface="Arial" pitchFamily="34" charset="0"/>
              <a:buChar char="•"/>
            </a:pPr>
            <a:r>
              <a:rPr lang="en-US" dirty="0" smtClean="0"/>
              <a:t>This Mallard is an example of the male.</a:t>
            </a:r>
            <a:endParaRPr lang="en-US" dirty="0"/>
          </a:p>
        </p:txBody>
      </p:sp>
      <p:pic>
        <p:nvPicPr>
          <p:cNvPr id="6" name="Picture Placeholder 5" descr="mallard duck 2.jpg"/>
          <p:cNvPicPr>
            <a:picLocks noGrp="1" noChangeAspect="1"/>
          </p:cNvPicPr>
          <p:nvPr>
            <p:ph type="pic" idx="1"/>
          </p:nvPr>
        </p:nvPicPr>
        <p:blipFill>
          <a:blip r:embed="rId3" cstate="print"/>
          <a:srcRect t="9915" b="9915"/>
          <a:stretch>
            <a:fillRect/>
          </a:stretch>
        </p:blipFill>
        <p:spPr/>
      </p:pic>
      <p:sp>
        <p:nvSpPr>
          <p:cNvPr id="5" name="TextBox 4"/>
          <p:cNvSpPr txBox="1"/>
          <p:nvPr/>
        </p:nvSpPr>
        <p:spPr>
          <a:xfrm>
            <a:off x="76200" y="152400"/>
            <a:ext cx="533400" cy="246221"/>
          </a:xfrm>
          <a:prstGeom prst="rect">
            <a:avLst/>
          </a:prstGeom>
          <a:noFill/>
        </p:spPr>
        <p:txBody>
          <a:bodyPr wrap="square" rtlCol="0">
            <a:spAutoFit/>
          </a:bodyPr>
          <a:lstStyle/>
          <a:p>
            <a:pPr algn="ctr"/>
            <a:r>
              <a:rPr lang="en-US" sz="1000" dirty="0" smtClean="0">
                <a:hlinkClick r:id="rId4" action="ppaction://hlinksldjump"/>
              </a:rPr>
              <a:t>Birds</a:t>
            </a:r>
            <a:endParaRPr lang="en-US" sz="10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2">
                <a:lumMod val="50000"/>
              </a:schemeClr>
            </a:gs>
            <a:gs pos="100000">
              <a:schemeClr val="bg2">
                <a:shade val="35000"/>
                <a:satMod val="15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10200" y="533400"/>
            <a:ext cx="3429000" cy="1066800"/>
          </a:xfrm>
        </p:spPr>
        <p:txBody>
          <a:bodyPr>
            <a:normAutofit/>
          </a:bodyPr>
          <a:lstStyle/>
          <a:p>
            <a:pPr algn="ctr"/>
            <a:r>
              <a:rPr lang="en-US" sz="5400" dirty="0" smtClean="0">
                <a:solidFill>
                  <a:srgbClr val="92D050"/>
                </a:solidFill>
                <a:latin typeface="Bradley Hand ITC" pitchFamily="66" charset="0"/>
              </a:rPr>
              <a:t>Macaws!</a:t>
            </a:r>
            <a:endParaRPr lang="en-US" sz="5400" dirty="0">
              <a:solidFill>
                <a:srgbClr val="92D050"/>
              </a:solidFill>
              <a:latin typeface="Bradley Hand ITC" pitchFamily="66" charset="0"/>
            </a:endParaRPr>
          </a:p>
        </p:txBody>
      </p:sp>
      <p:sp>
        <p:nvSpPr>
          <p:cNvPr id="3" name="Text Placeholder 2"/>
          <p:cNvSpPr>
            <a:spLocks noGrp="1"/>
          </p:cNvSpPr>
          <p:nvPr>
            <p:ph type="body" sz="half" idx="2"/>
          </p:nvPr>
        </p:nvSpPr>
        <p:spPr>
          <a:xfrm>
            <a:off x="5410200" y="1752600"/>
            <a:ext cx="3429000" cy="4191000"/>
          </a:xfrm>
        </p:spPr>
        <p:txBody>
          <a:bodyPr>
            <a:normAutofit fontScale="92500" lnSpcReduction="10000"/>
          </a:bodyPr>
          <a:lstStyle/>
          <a:p>
            <a:pPr>
              <a:buFont typeface="Arial" pitchFamily="34" charset="0"/>
              <a:buChar char="•"/>
            </a:pPr>
            <a:r>
              <a:rPr lang="en-US" dirty="0" smtClean="0"/>
              <a:t> Scarlet Macaws mate for life with one partner; once they are mated they are rarely ever separated.</a:t>
            </a:r>
          </a:p>
          <a:p>
            <a:endParaRPr lang="en-US" dirty="0" smtClean="0"/>
          </a:p>
          <a:p>
            <a:pPr>
              <a:buFont typeface="Arial" pitchFamily="34" charset="0"/>
              <a:buChar char="•"/>
            </a:pPr>
            <a:r>
              <a:rPr lang="en-US" dirty="0" smtClean="0"/>
              <a:t> Macaw hatchlings may reside with their parents between 1 – 2 years after hatching.</a:t>
            </a:r>
          </a:p>
          <a:p>
            <a:endParaRPr lang="en-US" dirty="0" smtClean="0"/>
          </a:p>
          <a:p>
            <a:pPr>
              <a:buFont typeface="Arial" pitchFamily="34" charset="0"/>
              <a:buChar char="•"/>
            </a:pPr>
            <a:r>
              <a:rPr lang="en-US" dirty="0" smtClean="0"/>
              <a:t> Typically the Macaw will use its left foot for grasping and feeding while the right foot for balance.</a:t>
            </a:r>
          </a:p>
          <a:p>
            <a:endParaRPr lang="en-US" dirty="0" smtClean="0"/>
          </a:p>
          <a:p>
            <a:pPr>
              <a:buFont typeface="Arial" pitchFamily="34" charset="0"/>
              <a:buChar char="•"/>
            </a:pPr>
            <a:r>
              <a:rPr lang="en-US" dirty="0" smtClean="0"/>
              <a:t> In the wild Macaws live on average between 40 – 50 years. They can live on average around 75 years if living in captivity.</a:t>
            </a:r>
          </a:p>
          <a:p>
            <a:endParaRPr lang="en-US" dirty="0" smtClean="0"/>
          </a:p>
          <a:p>
            <a:pPr>
              <a:buFont typeface="Arial" pitchFamily="34" charset="0"/>
              <a:buChar char="•"/>
            </a:pPr>
            <a:r>
              <a:rPr lang="en-US" dirty="0" smtClean="0"/>
              <a:t> Macaws will prefer to eat fruits and nuts. Sometimes they will eat clay to help digest harmful chemicals.</a:t>
            </a:r>
          </a:p>
          <a:p>
            <a:endParaRPr lang="en-US" dirty="0" smtClean="0"/>
          </a:p>
          <a:p>
            <a:pPr>
              <a:buFont typeface="Arial" pitchFamily="34" charset="0"/>
              <a:buChar char="•"/>
            </a:pPr>
            <a:r>
              <a:rPr lang="en-US" dirty="0" smtClean="0"/>
              <a:t> Scarlet Macaws have a strong influence on their environment; they play a role in the generation of certain tree species.</a:t>
            </a:r>
            <a:endParaRPr lang="en-US" dirty="0"/>
          </a:p>
        </p:txBody>
      </p:sp>
      <p:pic>
        <p:nvPicPr>
          <p:cNvPr id="6" name="Picture Placeholder 5" descr="parrot 2.jpg"/>
          <p:cNvPicPr>
            <a:picLocks noGrp="1" noChangeAspect="1"/>
          </p:cNvPicPr>
          <p:nvPr>
            <p:ph type="pic" idx="1"/>
          </p:nvPr>
        </p:nvPicPr>
        <p:blipFill>
          <a:blip r:embed="rId3" cstate="print"/>
          <a:srcRect l="6584" r="6584"/>
          <a:stretch>
            <a:fillRect/>
          </a:stretch>
        </p:blipFill>
        <p:spPr/>
      </p:pic>
      <p:sp>
        <p:nvSpPr>
          <p:cNvPr id="5" name="TextBox 4"/>
          <p:cNvSpPr txBox="1"/>
          <p:nvPr/>
        </p:nvSpPr>
        <p:spPr>
          <a:xfrm>
            <a:off x="76200" y="152400"/>
            <a:ext cx="533400" cy="246221"/>
          </a:xfrm>
          <a:prstGeom prst="rect">
            <a:avLst/>
          </a:prstGeom>
          <a:noFill/>
        </p:spPr>
        <p:txBody>
          <a:bodyPr wrap="square" rtlCol="0">
            <a:spAutoFit/>
          </a:bodyPr>
          <a:lstStyle/>
          <a:p>
            <a:pPr algn="ctr"/>
            <a:r>
              <a:rPr lang="en-US" sz="1000" dirty="0" smtClean="0">
                <a:hlinkClick r:id="rId4" action="ppaction://hlinksldjump"/>
              </a:rPr>
              <a:t>Birds</a:t>
            </a:r>
            <a:endParaRPr lang="en-US" sz="1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70C0"/>
            </a:gs>
            <a:gs pos="16000">
              <a:srgbClr val="00CCCC"/>
            </a:gs>
            <a:gs pos="47000">
              <a:srgbClr val="9999FF"/>
            </a:gs>
            <a:gs pos="60001">
              <a:srgbClr val="2E6792"/>
            </a:gs>
            <a:gs pos="71001">
              <a:srgbClr val="3333CC"/>
            </a:gs>
            <a:gs pos="81000">
              <a:srgbClr val="1170FF"/>
            </a:gs>
            <a:gs pos="100000">
              <a:srgbClr val="006699"/>
            </a:gs>
          </a:gsLst>
          <a:lin ang="54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600" dirty="0" smtClean="0">
                <a:solidFill>
                  <a:schemeClr val="tx2">
                    <a:lumMod val="75000"/>
                  </a:schemeClr>
                </a:solidFill>
                <a:latin typeface="Bradley Hand ITC" pitchFamily="66" charset="0"/>
              </a:rPr>
              <a:t>Fish</a:t>
            </a:r>
            <a:endParaRPr lang="en-US" sz="6600" dirty="0">
              <a:solidFill>
                <a:schemeClr val="tx2">
                  <a:lumMod val="75000"/>
                </a:schemeClr>
              </a:solidFill>
              <a:latin typeface="Bradley Hand ITC" pitchFamily="66" charset="0"/>
            </a:endParaRPr>
          </a:p>
        </p:txBody>
      </p:sp>
      <p:sp>
        <p:nvSpPr>
          <p:cNvPr id="3" name="Content Placeholder 2"/>
          <p:cNvSpPr>
            <a:spLocks noGrp="1"/>
          </p:cNvSpPr>
          <p:nvPr>
            <p:ph idx="1"/>
          </p:nvPr>
        </p:nvSpPr>
        <p:spPr>
          <a:xfrm>
            <a:off x="4800600" y="1295400"/>
            <a:ext cx="2971800" cy="4419600"/>
          </a:xfrm>
        </p:spPr>
        <p:txBody>
          <a:bodyPr>
            <a:normAutofit fontScale="55000" lnSpcReduction="20000"/>
          </a:bodyPr>
          <a:lstStyle/>
          <a:p>
            <a:r>
              <a:rPr lang="en-US" dirty="0" smtClean="0"/>
              <a:t>Fish are cold blooded animals.</a:t>
            </a:r>
          </a:p>
          <a:p>
            <a:pPr>
              <a:buNone/>
            </a:pPr>
            <a:endParaRPr lang="en-US" dirty="0" smtClean="0"/>
          </a:p>
          <a:p>
            <a:r>
              <a:rPr lang="en-US" dirty="0" smtClean="0"/>
              <a:t>Fish use their gills in order to breath.</a:t>
            </a:r>
          </a:p>
          <a:p>
            <a:pPr>
              <a:buNone/>
            </a:pPr>
            <a:endParaRPr lang="en-US" dirty="0" smtClean="0"/>
          </a:p>
          <a:p>
            <a:r>
              <a:rPr lang="en-US" dirty="0" smtClean="0"/>
              <a:t>Fish are covered in scales rather than skin.</a:t>
            </a:r>
          </a:p>
          <a:p>
            <a:pPr>
              <a:buNone/>
            </a:pPr>
            <a:endParaRPr lang="en-US" dirty="0" smtClean="0"/>
          </a:p>
          <a:p>
            <a:r>
              <a:rPr lang="en-US" dirty="0" smtClean="0"/>
              <a:t>Fish move around using their fins.</a:t>
            </a:r>
          </a:p>
          <a:p>
            <a:pPr>
              <a:buNone/>
            </a:pPr>
            <a:endParaRPr lang="en-US" dirty="0" smtClean="0"/>
          </a:p>
          <a:p>
            <a:r>
              <a:rPr lang="en-US" dirty="0" smtClean="0"/>
              <a:t>All fish must live in water, but not all things that live in the water are fish.</a:t>
            </a:r>
          </a:p>
          <a:p>
            <a:pPr>
              <a:buNone/>
            </a:pPr>
            <a:endParaRPr lang="en-US" dirty="0" smtClean="0"/>
          </a:p>
          <a:p>
            <a:r>
              <a:rPr lang="en-US" dirty="0" smtClean="0"/>
              <a:t>There are fresh water fish, marine fish, aquarium fish, and tropical fish.</a:t>
            </a:r>
          </a:p>
          <a:p>
            <a:pPr>
              <a:buNone/>
            </a:pPr>
            <a:endParaRPr lang="en-US" dirty="0" smtClean="0"/>
          </a:p>
          <a:p>
            <a:pPr algn="ctr">
              <a:buNone/>
            </a:pPr>
            <a:r>
              <a:rPr lang="en-US" dirty="0" smtClean="0"/>
              <a:t>Check out these </a:t>
            </a:r>
            <a:r>
              <a:rPr lang="en-US" dirty="0" smtClean="0">
                <a:solidFill>
                  <a:srgbClr val="002060"/>
                </a:solidFill>
                <a:latin typeface="Kids" pitchFamily="66" charset="0"/>
              </a:rPr>
              <a:t>cool</a:t>
            </a:r>
            <a:r>
              <a:rPr lang="en-US" dirty="0" smtClean="0"/>
              <a:t> fish!</a:t>
            </a:r>
          </a:p>
        </p:txBody>
      </p:sp>
      <p:sp>
        <p:nvSpPr>
          <p:cNvPr id="4" name="Rectangle 3"/>
          <p:cNvSpPr/>
          <p:nvPr/>
        </p:nvSpPr>
        <p:spPr>
          <a:xfrm>
            <a:off x="152400" y="152400"/>
            <a:ext cx="604653" cy="253916"/>
          </a:xfrm>
          <a:prstGeom prst="rect">
            <a:avLst/>
          </a:prstGeom>
        </p:spPr>
        <p:txBody>
          <a:bodyPr wrap="none">
            <a:spAutoFit/>
          </a:bodyPr>
          <a:lstStyle/>
          <a:p>
            <a:r>
              <a:rPr lang="en-US" sz="1050" dirty="0" smtClean="0">
                <a:hlinkClick r:id="rId3" action="ppaction://hlinksldjump"/>
              </a:rPr>
              <a:t>Groups</a:t>
            </a:r>
            <a:endParaRPr lang="en-US" sz="1050" dirty="0"/>
          </a:p>
        </p:txBody>
      </p:sp>
      <p:pic>
        <p:nvPicPr>
          <p:cNvPr id="5" name="Picture 4" descr="betta fish 1.jpg"/>
          <p:cNvPicPr>
            <a:picLocks noChangeAspect="1"/>
          </p:cNvPicPr>
          <p:nvPr/>
        </p:nvPicPr>
        <p:blipFill>
          <a:blip r:embed="rId4" cstate="print"/>
          <a:stretch>
            <a:fillRect/>
          </a:stretch>
        </p:blipFill>
        <p:spPr>
          <a:xfrm>
            <a:off x="381000" y="990600"/>
            <a:ext cx="1938071" cy="2057400"/>
          </a:xfrm>
          <a:prstGeom prst="rect">
            <a:avLst/>
          </a:prstGeom>
        </p:spPr>
      </p:pic>
      <p:pic>
        <p:nvPicPr>
          <p:cNvPr id="6" name="Picture 5" descr="clown fish 2.jpg"/>
          <p:cNvPicPr>
            <a:picLocks noChangeAspect="1"/>
          </p:cNvPicPr>
          <p:nvPr/>
        </p:nvPicPr>
        <p:blipFill>
          <a:blip r:embed="rId5" cstate="print"/>
          <a:stretch>
            <a:fillRect/>
          </a:stretch>
        </p:blipFill>
        <p:spPr>
          <a:xfrm>
            <a:off x="2590800" y="1752600"/>
            <a:ext cx="1955800" cy="1466850"/>
          </a:xfrm>
          <a:prstGeom prst="rect">
            <a:avLst/>
          </a:prstGeom>
        </p:spPr>
      </p:pic>
      <p:pic>
        <p:nvPicPr>
          <p:cNvPr id="8" name="Picture 7" descr="goldfish 1.jpg"/>
          <p:cNvPicPr>
            <a:picLocks noChangeAspect="1"/>
          </p:cNvPicPr>
          <p:nvPr/>
        </p:nvPicPr>
        <p:blipFill>
          <a:blip r:embed="rId6" cstate="print"/>
          <a:stretch>
            <a:fillRect/>
          </a:stretch>
        </p:blipFill>
        <p:spPr>
          <a:xfrm>
            <a:off x="2590800" y="3886200"/>
            <a:ext cx="1905000" cy="1268730"/>
          </a:xfrm>
          <a:prstGeom prst="rect">
            <a:avLst/>
          </a:prstGeom>
        </p:spPr>
      </p:pic>
      <p:sp>
        <p:nvSpPr>
          <p:cNvPr id="9" name="TextBox 8"/>
          <p:cNvSpPr txBox="1"/>
          <p:nvPr/>
        </p:nvSpPr>
        <p:spPr>
          <a:xfrm>
            <a:off x="381000" y="3048000"/>
            <a:ext cx="1905000" cy="381000"/>
          </a:xfrm>
          <a:prstGeom prst="rect">
            <a:avLst/>
          </a:prstGeom>
          <a:noFill/>
        </p:spPr>
        <p:txBody>
          <a:bodyPr wrap="square" rtlCol="0">
            <a:spAutoFit/>
          </a:bodyPr>
          <a:lstStyle/>
          <a:p>
            <a:pPr algn="ctr"/>
            <a:r>
              <a:rPr lang="en-US" b="1" dirty="0" smtClean="0">
                <a:solidFill>
                  <a:schemeClr val="tx2">
                    <a:lumMod val="75000"/>
                  </a:schemeClr>
                </a:solidFill>
                <a:latin typeface="Bradley Hand ITC" pitchFamily="66" charset="0"/>
                <a:hlinkClick r:id="rId7" action="ppaction://hlinksldjump"/>
              </a:rPr>
              <a:t>Betta Fish</a:t>
            </a:r>
            <a:endParaRPr lang="en-US" b="1" dirty="0">
              <a:solidFill>
                <a:schemeClr val="tx2">
                  <a:lumMod val="75000"/>
                </a:schemeClr>
              </a:solidFill>
              <a:latin typeface="Bradley Hand ITC" pitchFamily="66" charset="0"/>
            </a:endParaRPr>
          </a:p>
        </p:txBody>
      </p:sp>
      <p:sp>
        <p:nvSpPr>
          <p:cNvPr id="10" name="TextBox 9"/>
          <p:cNvSpPr txBox="1"/>
          <p:nvPr/>
        </p:nvSpPr>
        <p:spPr>
          <a:xfrm>
            <a:off x="2590800" y="3200400"/>
            <a:ext cx="1905000" cy="381000"/>
          </a:xfrm>
          <a:prstGeom prst="rect">
            <a:avLst/>
          </a:prstGeom>
          <a:noFill/>
        </p:spPr>
        <p:txBody>
          <a:bodyPr wrap="square" rtlCol="0">
            <a:spAutoFit/>
          </a:bodyPr>
          <a:lstStyle/>
          <a:p>
            <a:pPr algn="ctr"/>
            <a:r>
              <a:rPr lang="en-US" b="1" dirty="0" smtClean="0">
                <a:solidFill>
                  <a:schemeClr val="tx2">
                    <a:lumMod val="75000"/>
                  </a:schemeClr>
                </a:solidFill>
                <a:latin typeface="Bradley Hand ITC" pitchFamily="66" charset="0"/>
                <a:hlinkClick r:id="rId8" action="ppaction://hlinksldjump"/>
              </a:rPr>
              <a:t>Clown Fish</a:t>
            </a:r>
            <a:endParaRPr lang="en-US" b="1" dirty="0">
              <a:solidFill>
                <a:schemeClr val="tx2">
                  <a:lumMod val="75000"/>
                </a:schemeClr>
              </a:solidFill>
              <a:latin typeface="Bradley Hand ITC" pitchFamily="66" charset="0"/>
            </a:endParaRPr>
          </a:p>
        </p:txBody>
      </p:sp>
      <p:sp>
        <p:nvSpPr>
          <p:cNvPr id="11" name="TextBox 10"/>
          <p:cNvSpPr txBox="1"/>
          <p:nvPr/>
        </p:nvSpPr>
        <p:spPr>
          <a:xfrm>
            <a:off x="457200" y="5486400"/>
            <a:ext cx="1600200" cy="369332"/>
          </a:xfrm>
          <a:prstGeom prst="rect">
            <a:avLst/>
          </a:prstGeom>
          <a:noFill/>
        </p:spPr>
        <p:txBody>
          <a:bodyPr wrap="square" rtlCol="0">
            <a:spAutoFit/>
          </a:bodyPr>
          <a:lstStyle/>
          <a:p>
            <a:pPr algn="ctr"/>
            <a:r>
              <a:rPr lang="en-US" b="1" dirty="0" smtClean="0">
                <a:solidFill>
                  <a:schemeClr val="tx2">
                    <a:lumMod val="75000"/>
                  </a:schemeClr>
                </a:solidFill>
                <a:latin typeface="Bradley Hand ITC" pitchFamily="66" charset="0"/>
                <a:hlinkClick r:id="rId9" action="ppaction://hlinksldjump"/>
              </a:rPr>
              <a:t>Lionfish</a:t>
            </a:r>
            <a:endParaRPr lang="en-US" b="1" dirty="0">
              <a:solidFill>
                <a:schemeClr val="tx2">
                  <a:lumMod val="75000"/>
                </a:schemeClr>
              </a:solidFill>
              <a:latin typeface="Bradley Hand ITC" pitchFamily="66" charset="0"/>
            </a:endParaRPr>
          </a:p>
        </p:txBody>
      </p:sp>
      <p:sp>
        <p:nvSpPr>
          <p:cNvPr id="12" name="TextBox 11"/>
          <p:cNvSpPr txBox="1"/>
          <p:nvPr/>
        </p:nvSpPr>
        <p:spPr>
          <a:xfrm>
            <a:off x="2590800" y="5181600"/>
            <a:ext cx="1905000" cy="381000"/>
          </a:xfrm>
          <a:prstGeom prst="rect">
            <a:avLst/>
          </a:prstGeom>
          <a:noFill/>
        </p:spPr>
        <p:txBody>
          <a:bodyPr wrap="square" rtlCol="0">
            <a:spAutoFit/>
          </a:bodyPr>
          <a:lstStyle/>
          <a:p>
            <a:pPr algn="ctr"/>
            <a:r>
              <a:rPr lang="en-US" b="1" dirty="0" smtClean="0">
                <a:solidFill>
                  <a:schemeClr val="tx2">
                    <a:lumMod val="75000"/>
                  </a:schemeClr>
                </a:solidFill>
                <a:latin typeface="Bradley Hand ITC" pitchFamily="66" charset="0"/>
                <a:hlinkClick r:id="rId10" action="ppaction://hlinksldjump"/>
              </a:rPr>
              <a:t>Goldfish</a:t>
            </a:r>
            <a:endParaRPr lang="en-US" b="1" dirty="0">
              <a:solidFill>
                <a:schemeClr val="tx2">
                  <a:lumMod val="75000"/>
                </a:schemeClr>
              </a:solidFill>
              <a:latin typeface="Bradley Hand ITC" pitchFamily="66" charset="0"/>
            </a:endParaRPr>
          </a:p>
        </p:txBody>
      </p:sp>
      <p:pic>
        <p:nvPicPr>
          <p:cNvPr id="15" name="Picture 14" descr="lionfish 2.jpg"/>
          <p:cNvPicPr>
            <a:picLocks noChangeAspect="1"/>
          </p:cNvPicPr>
          <p:nvPr/>
        </p:nvPicPr>
        <p:blipFill>
          <a:blip r:embed="rId11" cstate="print"/>
          <a:stretch>
            <a:fillRect/>
          </a:stretch>
        </p:blipFill>
        <p:spPr>
          <a:xfrm>
            <a:off x="304800" y="3886200"/>
            <a:ext cx="1981200" cy="158496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1">
                <a:lumMod val="75000"/>
              </a:schemeClr>
            </a:gs>
            <a:gs pos="100000">
              <a:schemeClr val="bg2">
                <a:shade val="35000"/>
                <a:satMod val="15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05400" y="533400"/>
            <a:ext cx="3886200" cy="1066800"/>
          </a:xfrm>
        </p:spPr>
        <p:txBody>
          <a:bodyPr>
            <a:normAutofit fontScale="90000"/>
          </a:bodyPr>
          <a:lstStyle/>
          <a:p>
            <a:pPr algn="ctr"/>
            <a:r>
              <a:rPr lang="en-US" sz="5400" dirty="0" err="1" smtClean="0">
                <a:latin typeface="Bradley Hand ITC" pitchFamily="66" charset="0"/>
              </a:rPr>
              <a:t>Betta</a:t>
            </a:r>
            <a:r>
              <a:rPr lang="en-US" sz="5400" dirty="0" smtClean="0">
                <a:latin typeface="Bradley Hand ITC" pitchFamily="66" charset="0"/>
              </a:rPr>
              <a:t> Fish!</a:t>
            </a:r>
            <a:endParaRPr lang="en-US" sz="5400" dirty="0">
              <a:latin typeface="Bradley Hand ITC" pitchFamily="66" charset="0"/>
            </a:endParaRPr>
          </a:p>
        </p:txBody>
      </p:sp>
      <p:sp>
        <p:nvSpPr>
          <p:cNvPr id="3" name="Text Placeholder 2"/>
          <p:cNvSpPr>
            <a:spLocks noGrp="1"/>
          </p:cNvSpPr>
          <p:nvPr>
            <p:ph type="body" sz="half" idx="2"/>
          </p:nvPr>
        </p:nvSpPr>
        <p:spPr>
          <a:xfrm>
            <a:off x="5257800" y="1828800"/>
            <a:ext cx="3429000" cy="4267200"/>
          </a:xfrm>
        </p:spPr>
        <p:txBody>
          <a:bodyPr>
            <a:normAutofit lnSpcReduction="10000"/>
          </a:bodyPr>
          <a:lstStyle/>
          <a:p>
            <a:pPr>
              <a:buFont typeface="Arial" pitchFamily="34" charset="0"/>
              <a:buChar char="•"/>
            </a:pPr>
            <a:r>
              <a:rPr lang="en-US" dirty="0" smtClean="0"/>
              <a:t> Betta fish live in watery areas that have low oxygen levels.</a:t>
            </a:r>
          </a:p>
          <a:p>
            <a:endParaRPr lang="en-US" dirty="0" smtClean="0"/>
          </a:p>
          <a:p>
            <a:pPr>
              <a:buFont typeface="Arial" pitchFamily="34" charset="0"/>
              <a:buChar char="•"/>
            </a:pPr>
            <a:r>
              <a:rPr lang="en-US" dirty="0"/>
              <a:t> </a:t>
            </a:r>
            <a:r>
              <a:rPr lang="en-US" dirty="0" smtClean="0"/>
              <a:t>Betta fish can survive if the only thing left of the water they live in is muddy clay.</a:t>
            </a:r>
          </a:p>
          <a:p>
            <a:endParaRPr lang="en-US" dirty="0" smtClean="0"/>
          </a:p>
          <a:p>
            <a:pPr>
              <a:buFont typeface="Arial" pitchFamily="34" charset="0"/>
              <a:buChar char="•"/>
            </a:pPr>
            <a:r>
              <a:rPr lang="en-US" dirty="0" smtClean="0"/>
              <a:t> These fish are very aggressive; they are famous for fighting with competing Betta fish in order to protect their own territory.</a:t>
            </a:r>
          </a:p>
          <a:p>
            <a:endParaRPr lang="en-US" dirty="0" smtClean="0"/>
          </a:p>
          <a:p>
            <a:pPr>
              <a:buFont typeface="Arial" pitchFamily="34" charset="0"/>
              <a:buChar char="•"/>
            </a:pPr>
            <a:r>
              <a:rPr lang="en-US" dirty="0" smtClean="0"/>
              <a:t> The Betta will eat insects that fall into their waters; they do not usually hunt.</a:t>
            </a:r>
          </a:p>
          <a:p>
            <a:endParaRPr lang="en-US" dirty="0" smtClean="0"/>
          </a:p>
          <a:p>
            <a:pPr>
              <a:buFont typeface="Arial" pitchFamily="34" charset="0"/>
              <a:buChar char="•"/>
            </a:pPr>
            <a:r>
              <a:rPr lang="en-US" dirty="0" smtClean="0"/>
              <a:t> Bettas like to bury themselves in the sand  during the dry season, and will come out again when it is more rainy.</a:t>
            </a:r>
          </a:p>
          <a:p>
            <a:endParaRPr lang="en-US" dirty="0" smtClean="0"/>
          </a:p>
          <a:p>
            <a:pPr>
              <a:buFont typeface="Arial" pitchFamily="34" charset="0"/>
              <a:buChar char="•"/>
            </a:pPr>
            <a:r>
              <a:rPr lang="en-US" dirty="0" smtClean="0"/>
              <a:t> There is not one specific color for the Betta; they are colored in layers starting with blue, red, black, and lastly yellow.</a:t>
            </a:r>
          </a:p>
        </p:txBody>
      </p:sp>
      <p:pic>
        <p:nvPicPr>
          <p:cNvPr id="7" name="Picture Placeholder 6" descr="betta fish 2.jpg"/>
          <p:cNvPicPr>
            <a:picLocks noGrp="1" noChangeAspect="1"/>
          </p:cNvPicPr>
          <p:nvPr>
            <p:ph type="pic" idx="1"/>
          </p:nvPr>
        </p:nvPicPr>
        <p:blipFill>
          <a:blip r:embed="rId3" cstate="print"/>
          <a:srcRect t="5817" b="5817"/>
          <a:stretch>
            <a:fillRect/>
          </a:stretch>
        </p:blipFill>
        <p:spPr/>
      </p:pic>
      <p:sp>
        <p:nvSpPr>
          <p:cNvPr id="5" name="TextBox 4"/>
          <p:cNvSpPr txBox="1"/>
          <p:nvPr/>
        </p:nvSpPr>
        <p:spPr>
          <a:xfrm>
            <a:off x="76200" y="76200"/>
            <a:ext cx="609600" cy="246221"/>
          </a:xfrm>
          <a:prstGeom prst="rect">
            <a:avLst/>
          </a:prstGeom>
          <a:noFill/>
        </p:spPr>
        <p:txBody>
          <a:bodyPr wrap="square" rtlCol="0">
            <a:spAutoFit/>
          </a:bodyPr>
          <a:lstStyle/>
          <a:p>
            <a:pPr algn="ctr"/>
            <a:r>
              <a:rPr lang="en-US" sz="1000" dirty="0" smtClean="0">
                <a:hlinkClick r:id="rId4" action="ppaction://hlinksldjump"/>
              </a:rPr>
              <a:t>Fish</a:t>
            </a:r>
            <a:endParaRPr lang="en-US" sz="1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6">
                <a:lumMod val="75000"/>
              </a:schemeClr>
            </a:gs>
            <a:gs pos="100000">
              <a:schemeClr val="bg2">
                <a:shade val="35000"/>
                <a:satMod val="15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00" y="685800"/>
            <a:ext cx="3429000" cy="1066800"/>
          </a:xfrm>
        </p:spPr>
        <p:txBody>
          <a:bodyPr>
            <a:noAutofit/>
          </a:bodyPr>
          <a:lstStyle/>
          <a:p>
            <a:pPr algn="ctr"/>
            <a:r>
              <a:rPr lang="en-US" sz="5400" dirty="0" smtClean="0">
                <a:latin typeface="Bradley Hand ITC" pitchFamily="66" charset="0"/>
              </a:rPr>
              <a:t>Clown Fish!</a:t>
            </a:r>
            <a:endParaRPr lang="en-US" sz="5400" dirty="0">
              <a:latin typeface="Bradley Hand ITC" pitchFamily="66" charset="0"/>
            </a:endParaRPr>
          </a:p>
        </p:txBody>
      </p:sp>
      <p:sp>
        <p:nvSpPr>
          <p:cNvPr id="3" name="Text Placeholder 2"/>
          <p:cNvSpPr>
            <a:spLocks noGrp="1"/>
          </p:cNvSpPr>
          <p:nvPr>
            <p:ph type="body" sz="half" idx="2"/>
          </p:nvPr>
        </p:nvSpPr>
        <p:spPr>
          <a:xfrm>
            <a:off x="5334000" y="1828800"/>
            <a:ext cx="3429000" cy="4495800"/>
          </a:xfrm>
        </p:spPr>
        <p:txBody>
          <a:bodyPr>
            <a:normAutofit fontScale="92500" lnSpcReduction="10000"/>
          </a:bodyPr>
          <a:lstStyle/>
          <a:p>
            <a:pPr>
              <a:buFont typeface="Arial" pitchFamily="34" charset="0"/>
              <a:buChar char="•"/>
            </a:pPr>
            <a:r>
              <a:rPr lang="en-US" dirty="0" smtClean="0"/>
              <a:t> Clown Fish reside in an anemone within or near the coral reefs.</a:t>
            </a:r>
          </a:p>
          <a:p>
            <a:endParaRPr lang="en-US" dirty="0"/>
          </a:p>
          <a:p>
            <a:pPr>
              <a:buFont typeface="Arial" pitchFamily="34" charset="0"/>
              <a:buChar char="•"/>
            </a:pPr>
            <a:r>
              <a:rPr lang="en-US" dirty="0" smtClean="0"/>
              <a:t> Clown Fish, like the Macaw Parrott, will mate for life with one other Clown Fish.</a:t>
            </a:r>
          </a:p>
          <a:p>
            <a:endParaRPr lang="en-US" dirty="0" smtClean="0"/>
          </a:p>
          <a:p>
            <a:pPr>
              <a:buFont typeface="Arial" pitchFamily="34" charset="0"/>
              <a:buChar char="•"/>
            </a:pPr>
            <a:r>
              <a:rPr lang="en-US" dirty="0" smtClean="0"/>
              <a:t> Male Clown Fish are the primary care provider for their eggs, but the female will also help out from time to time.</a:t>
            </a:r>
          </a:p>
          <a:p>
            <a:endParaRPr lang="en-US" dirty="0" smtClean="0"/>
          </a:p>
          <a:p>
            <a:pPr>
              <a:buFont typeface="Arial" pitchFamily="34" charset="0"/>
              <a:buChar char="•"/>
            </a:pPr>
            <a:r>
              <a:rPr lang="en-US" dirty="0" smtClean="0"/>
              <a:t> These fish can live on average between 6 to 10 years.</a:t>
            </a:r>
          </a:p>
          <a:p>
            <a:endParaRPr lang="en-US" dirty="0" smtClean="0"/>
          </a:p>
          <a:p>
            <a:pPr>
              <a:buFont typeface="Arial" pitchFamily="34" charset="0"/>
              <a:buChar char="•"/>
            </a:pPr>
            <a:r>
              <a:rPr lang="en-US" dirty="0" smtClean="0"/>
              <a:t> Clown Fish are not very good swimmers; this is why they rely on their anemone for constant shelter from predators.</a:t>
            </a:r>
          </a:p>
          <a:p>
            <a:endParaRPr lang="en-US" dirty="0" smtClean="0"/>
          </a:p>
          <a:p>
            <a:pPr>
              <a:buFont typeface="Arial" pitchFamily="34" charset="0"/>
              <a:buChar char="•"/>
            </a:pPr>
            <a:r>
              <a:rPr lang="en-US" dirty="0" smtClean="0"/>
              <a:t> These fish eat mainly algae, plankton, and even parasites that live on the anemone they live in.</a:t>
            </a:r>
          </a:p>
          <a:p>
            <a:endParaRPr lang="en-US" dirty="0" smtClean="0"/>
          </a:p>
          <a:p>
            <a:pPr>
              <a:buFont typeface="Arial" pitchFamily="34" charset="0"/>
              <a:buChar char="•"/>
            </a:pPr>
            <a:r>
              <a:rPr lang="en-US" dirty="0" smtClean="0"/>
              <a:t> Anemones are very beneficial for Clown Fish for shelter because predators risk getting stung if they come in contact with the anemone.</a:t>
            </a:r>
          </a:p>
        </p:txBody>
      </p:sp>
      <p:pic>
        <p:nvPicPr>
          <p:cNvPr id="7" name="Picture Placeholder 6" descr="clown fish 1.jpg"/>
          <p:cNvPicPr>
            <a:picLocks noGrp="1" noChangeAspect="1"/>
          </p:cNvPicPr>
          <p:nvPr>
            <p:ph type="pic" idx="1"/>
          </p:nvPr>
        </p:nvPicPr>
        <p:blipFill>
          <a:blip r:embed="rId3" cstate="print"/>
          <a:srcRect l="14287" r="14287"/>
          <a:stretch>
            <a:fillRect/>
          </a:stretch>
        </p:blipFill>
        <p:spPr/>
      </p:pic>
      <p:sp>
        <p:nvSpPr>
          <p:cNvPr id="5" name="TextBox 4"/>
          <p:cNvSpPr txBox="1"/>
          <p:nvPr/>
        </p:nvSpPr>
        <p:spPr>
          <a:xfrm>
            <a:off x="76200" y="76200"/>
            <a:ext cx="609600" cy="246221"/>
          </a:xfrm>
          <a:prstGeom prst="rect">
            <a:avLst/>
          </a:prstGeom>
          <a:noFill/>
        </p:spPr>
        <p:txBody>
          <a:bodyPr wrap="square" rtlCol="0">
            <a:spAutoFit/>
          </a:bodyPr>
          <a:lstStyle/>
          <a:p>
            <a:pPr algn="ctr"/>
            <a:r>
              <a:rPr lang="en-US" sz="1000" dirty="0" smtClean="0">
                <a:hlinkClick r:id="rId4" action="ppaction://hlinksldjump"/>
              </a:rPr>
              <a:t>Fish</a:t>
            </a:r>
            <a:endParaRPr lang="en-US" sz="1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3">
                <a:lumMod val="75000"/>
              </a:schemeClr>
            </a:gs>
            <a:gs pos="100000">
              <a:schemeClr val="bg2">
                <a:shade val="35000"/>
                <a:satMod val="15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29200" y="304800"/>
            <a:ext cx="4038600" cy="1066800"/>
          </a:xfrm>
        </p:spPr>
        <p:txBody>
          <a:bodyPr>
            <a:normAutofit/>
          </a:bodyPr>
          <a:lstStyle/>
          <a:p>
            <a:pPr algn="ctr"/>
            <a:r>
              <a:rPr lang="en-US" sz="5400" dirty="0" smtClean="0">
                <a:latin typeface="Bradley Hand ITC" pitchFamily="66" charset="0"/>
              </a:rPr>
              <a:t>Lionfish!</a:t>
            </a:r>
            <a:endParaRPr lang="en-US" sz="5400" dirty="0">
              <a:latin typeface="Bradley Hand ITC" pitchFamily="66" charset="0"/>
            </a:endParaRPr>
          </a:p>
        </p:txBody>
      </p:sp>
      <p:sp>
        <p:nvSpPr>
          <p:cNvPr id="3" name="Text Placeholder 2"/>
          <p:cNvSpPr>
            <a:spLocks noGrp="1"/>
          </p:cNvSpPr>
          <p:nvPr>
            <p:ph type="body" sz="half" idx="2"/>
          </p:nvPr>
        </p:nvSpPr>
        <p:spPr>
          <a:xfrm>
            <a:off x="5334000" y="1447800"/>
            <a:ext cx="3429000" cy="4572000"/>
          </a:xfrm>
        </p:spPr>
        <p:txBody>
          <a:bodyPr>
            <a:normAutofit lnSpcReduction="10000"/>
          </a:bodyPr>
          <a:lstStyle/>
          <a:p>
            <a:pPr>
              <a:buFont typeface="Arial" pitchFamily="34" charset="0"/>
              <a:buChar char="•"/>
            </a:pPr>
            <a:r>
              <a:rPr lang="en-US" dirty="0" smtClean="0"/>
              <a:t> Lionfish live in marine waters along reefs where the water is warm year round.</a:t>
            </a:r>
          </a:p>
          <a:p>
            <a:endParaRPr lang="en-US" dirty="0" smtClean="0"/>
          </a:p>
          <a:p>
            <a:pPr>
              <a:buFont typeface="Arial" pitchFamily="34" charset="0"/>
              <a:buChar char="•"/>
            </a:pPr>
            <a:r>
              <a:rPr lang="en-US" dirty="0" smtClean="0"/>
              <a:t> Lionfish are nighttime swimmers; when the sun comes out they go back into their dark shelter in the reefs.</a:t>
            </a:r>
          </a:p>
          <a:p>
            <a:endParaRPr lang="en-US" dirty="0" smtClean="0"/>
          </a:p>
          <a:p>
            <a:pPr>
              <a:buFont typeface="Arial" pitchFamily="34" charset="0"/>
              <a:buChar char="•"/>
            </a:pPr>
            <a:r>
              <a:rPr lang="en-US" dirty="0" smtClean="0"/>
              <a:t> These fish will eat other small fish and crustaceans, and sometimes will eat younger versions of its own species.</a:t>
            </a:r>
          </a:p>
          <a:p>
            <a:endParaRPr lang="en-US" dirty="0" smtClean="0"/>
          </a:p>
          <a:p>
            <a:pPr>
              <a:buFont typeface="Arial" pitchFamily="34" charset="0"/>
              <a:buChar char="•"/>
            </a:pPr>
            <a:r>
              <a:rPr lang="en-US" dirty="0" smtClean="0"/>
              <a:t> Lionfish attack by gliding along and grasping their prey with one </a:t>
            </a:r>
            <a:r>
              <a:rPr lang="en-US" b="1" dirty="0" smtClean="0"/>
              <a:t>BIG</a:t>
            </a:r>
            <a:r>
              <a:rPr lang="en-US" dirty="0" smtClean="0"/>
              <a:t> gulp with their open mouth.</a:t>
            </a:r>
          </a:p>
          <a:p>
            <a:endParaRPr lang="en-US" dirty="0" smtClean="0"/>
          </a:p>
          <a:p>
            <a:pPr>
              <a:buFont typeface="Arial" pitchFamily="34" charset="0"/>
              <a:buChar char="•"/>
            </a:pPr>
            <a:r>
              <a:rPr lang="en-US" dirty="0" smtClean="0"/>
              <a:t> If a Lionfish feels that its home is threatened it will charge at the intruder to bite its head.</a:t>
            </a:r>
          </a:p>
          <a:p>
            <a:endParaRPr lang="en-US" dirty="0" smtClean="0"/>
          </a:p>
          <a:p>
            <a:pPr>
              <a:buFont typeface="Arial" pitchFamily="34" charset="0"/>
              <a:buChar char="•"/>
            </a:pPr>
            <a:r>
              <a:rPr lang="en-US" dirty="0" smtClean="0"/>
              <a:t> A Lionfish’s sharp dorsal fins are poisonous; this is one of its ways for self-defense.</a:t>
            </a:r>
            <a:endParaRPr lang="en-US" dirty="0"/>
          </a:p>
        </p:txBody>
      </p:sp>
      <p:pic>
        <p:nvPicPr>
          <p:cNvPr id="7" name="Picture Placeholder 6" descr="orca 2.jpg"/>
          <p:cNvPicPr>
            <a:picLocks noGrp="1" noChangeAspect="1"/>
          </p:cNvPicPr>
          <p:nvPr>
            <p:ph type="pic" idx="1"/>
          </p:nvPr>
        </p:nvPicPr>
        <p:blipFill>
          <a:blip r:embed="rId3" cstate="print"/>
          <a:stretch>
            <a:fillRect/>
          </a:stretch>
        </p:blipFill>
        <p:spPr>
          <a:xfrm>
            <a:off x="663682" y="1066800"/>
            <a:ext cx="4206240" cy="4114800"/>
          </a:xfrm>
        </p:spPr>
      </p:pic>
      <p:sp>
        <p:nvSpPr>
          <p:cNvPr id="5" name="TextBox 4"/>
          <p:cNvSpPr txBox="1"/>
          <p:nvPr/>
        </p:nvSpPr>
        <p:spPr>
          <a:xfrm>
            <a:off x="76200" y="76200"/>
            <a:ext cx="609600" cy="246221"/>
          </a:xfrm>
          <a:prstGeom prst="rect">
            <a:avLst/>
          </a:prstGeom>
          <a:noFill/>
        </p:spPr>
        <p:txBody>
          <a:bodyPr wrap="square" rtlCol="0">
            <a:spAutoFit/>
          </a:bodyPr>
          <a:lstStyle/>
          <a:p>
            <a:pPr algn="ctr"/>
            <a:r>
              <a:rPr lang="en-US" sz="1000" dirty="0" smtClean="0">
                <a:hlinkClick r:id="rId4" action="ppaction://hlinksldjump"/>
              </a:rPr>
              <a:t>Fish</a:t>
            </a:r>
            <a:endParaRPr lang="en-US" sz="1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4">
                <a:lumMod val="75000"/>
              </a:schemeClr>
            </a:gs>
            <a:gs pos="100000">
              <a:schemeClr val="bg2">
                <a:shade val="35000"/>
                <a:satMod val="15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10200" y="381000"/>
            <a:ext cx="3429000" cy="1066800"/>
          </a:xfrm>
        </p:spPr>
        <p:txBody>
          <a:bodyPr>
            <a:normAutofit fontScale="90000"/>
          </a:bodyPr>
          <a:lstStyle/>
          <a:p>
            <a:pPr algn="ctr"/>
            <a:r>
              <a:rPr lang="en-US" sz="5400" dirty="0" smtClean="0">
                <a:latin typeface="Bradley Hand ITC" pitchFamily="66" charset="0"/>
              </a:rPr>
              <a:t>Goldfish!</a:t>
            </a:r>
            <a:endParaRPr lang="en-US" sz="5400" dirty="0">
              <a:latin typeface="Bradley Hand ITC" pitchFamily="66" charset="0"/>
            </a:endParaRPr>
          </a:p>
        </p:txBody>
      </p:sp>
      <p:sp>
        <p:nvSpPr>
          <p:cNvPr id="3" name="Text Placeholder 2"/>
          <p:cNvSpPr>
            <a:spLocks noGrp="1"/>
          </p:cNvSpPr>
          <p:nvPr>
            <p:ph type="body" sz="half" idx="2"/>
          </p:nvPr>
        </p:nvSpPr>
        <p:spPr>
          <a:xfrm>
            <a:off x="5410200" y="1600200"/>
            <a:ext cx="3429000" cy="4495800"/>
          </a:xfrm>
        </p:spPr>
        <p:txBody>
          <a:bodyPr>
            <a:normAutofit lnSpcReduction="10000"/>
          </a:bodyPr>
          <a:lstStyle/>
          <a:p>
            <a:pPr>
              <a:buFont typeface="Arial" pitchFamily="34" charset="0"/>
              <a:buChar char="•"/>
            </a:pPr>
            <a:r>
              <a:rPr lang="en-US" dirty="0" smtClean="0"/>
              <a:t> Goldfish are freshwater fish that prefer to live in slow-moving waters.</a:t>
            </a:r>
          </a:p>
          <a:p>
            <a:endParaRPr lang="en-US" dirty="0" smtClean="0"/>
          </a:p>
          <a:p>
            <a:pPr>
              <a:buFont typeface="Arial" pitchFamily="34" charset="0"/>
              <a:buChar char="•"/>
            </a:pPr>
            <a:r>
              <a:rPr lang="en-US" dirty="0" smtClean="0"/>
              <a:t> These fish are by far the most popular domesticated fish that families keep as pets in an aquarium or in a pond.</a:t>
            </a:r>
          </a:p>
          <a:p>
            <a:endParaRPr lang="en-US" dirty="0" smtClean="0"/>
          </a:p>
          <a:p>
            <a:pPr>
              <a:buFont typeface="Arial" pitchFamily="34" charset="0"/>
              <a:buChar char="•"/>
            </a:pPr>
            <a:r>
              <a:rPr lang="en-US" dirty="0" smtClean="0"/>
              <a:t> The oldest living goldfish ever recorded lived to 43 years old! Goldfish kept in ponds can live up to 25 years old, and aquarium kept goldfish can live up to 10 years old.</a:t>
            </a:r>
          </a:p>
          <a:p>
            <a:endParaRPr lang="en-US" dirty="0" smtClean="0"/>
          </a:p>
          <a:p>
            <a:pPr>
              <a:buFont typeface="Arial" pitchFamily="34" charset="0"/>
              <a:buChar char="•"/>
            </a:pPr>
            <a:r>
              <a:rPr lang="en-US" dirty="0" smtClean="0"/>
              <a:t> Goldfish are omnivores; they eat plants.</a:t>
            </a:r>
          </a:p>
          <a:p>
            <a:endParaRPr lang="en-US" dirty="0" smtClean="0"/>
          </a:p>
          <a:p>
            <a:pPr>
              <a:buFont typeface="Arial" pitchFamily="34" charset="0"/>
              <a:buChar char="•"/>
            </a:pPr>
            <a:r>
              <a:rPr lang="en-US" dirty="0" smtClean="0"/>
              <a:t> The size of a goldfish depends on its living environment; the larger the habitat, the larger they grow.</a:t>
            </a:r>
          </a:p>
          <a:p>
            <a:endParaRPr lang="en-US" dirty="0" smtClean="0"/>
          </a:p>
          <a:p>
            <a:pPr>
              <a:buFont typeface="Arial" pitchFamily="34" charset="0"/>
              <a:buChar char="•"/>
            </a:pPr>
            <a:r>
              <a:rPr lang="en-US" dirty="0" smtClean="0"/>
              <a:t> Goldfish are a relative of the carp.</a:t>
            </a:r>
          </a:p>
          <a:p>
            <a:endParaRPr lang="en-US" dirty="0" smtClean="0"/>
          </a:p>
          <a:p>
            <a:pPr>
              <a:buFont typeface="Arial" pitchFamily="34" charset="0"/>
              <a:buChar char="•"/>
            </a:pPr>
            <a:r>
              <a:rPr lang="en-US" dirty="0" smtClean="0"/>
              <a:t> Goldfish teeth can be found in their throat- NOT their mouth.</a:t>
            </a:r>
            <a:endParaRPr lang="en-US" dirty="0"/>
          </a:p>
        </p:txBody>
      </p:sp>
      <p:pic>
        <p:nvPicPr>
          <p:cNvPr id="7" name="Picture Placeholder 6" descr="goldfish 2.jpg"/>
          <p:cNvPicPr>
            <a:picLocks noGrp="1" noChangeAspect="1"/>
          </p:cNvPicPr>
          <p:nvPr>
            <p:ph type="pic" idx="1"/>
          </p:nvPr>
        </p:nvPicPr>
        <p:blipFill>
          <a:blip r:embed="rId3" cstate="print"/>
          <a:srcRect l="19088" r="19088"/>
          <a:stretch>
            <a:fillRect/>
          </a:stretch>
        </p:blipFill>
        <p:spPr/>
      </p:pic>
      <p:sp>
        <p:nvSpPr>
          <p:cNvPr id="5" name="TextBox 4"/>
          <p:cNvSpPr txBox="1"/>
          <p:nvPr/>
        </p:nvSpPr>
        <p:spPr>
          <a:xfrm>
            <a:off x="76200" y="76200"/>
            <a:ext cx="609600" cy="246221"/>
          </a:xfrm>
          <a:prstGeom prst="rect">
            <a:avLst/>
          </a:prstGeom>
          <a:noFill/>
        </p:spPr>
        <p:txBody>
          <a:bodyPr wrap="square" rtlCol="0">
            <a:spAutoFit/>
          </a:bodyPr>
          <a:lstStyle/>
          <a:p>
            <a:pPr algn="ctr"/>
            <a:r>
              <a:rPr lang="en-US" sz="1000" dirty="0" smtClean="0">
                <a:hlinkClick r:id="rId4" action="ppaction://hlinksldjump"/>
              </a:rPr>
              <a:t>Fish</a:t>
            </a:r>
            <a:endParaRPr lang="en-US" sz="10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30000">
              <a:srgbClr val="D49E6C"/>
            </a:gs>
            <a:gs pos="70000">
              <a:srgbClr val="A65528"/>
            </a:gs>
            <a:gs pos="100000">
              <a:srgbClr val="663012"/>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600" dirty="0" smtClean="0">
                <a:solidFill>
                  <a:schemeClr val="accent1">
                    <a:lumMod val="75000"/>
                  </a:schemeClr>
                </a:solidFill>
                <a:latin typeface="Bradley Hand ITC" pitchFamily="66" charset="0"/>
              </a:rPr>
              <a:t>Insects</a:t>
            </a:r>
            <a:endParaRPr lang="en-US" sz="6600" dirty="0">
              <a:solidFill>
                <a:schemeClr val="accent1">
                  <a:lumMod val="75000"/>
                </a:schemeClr>
              </a:solidFill>
              <a:latin typeface="Bradley Hand ITC" pitchFamily="66" charset="0"/>
            </a:endParaRPr>
          </a:p>
        </p:txBody>
      </p:sp>
      <p:pic>
        <p:nvPicPr>
          <p:cNvPr id="6" name="Content Placeholder 5" descr="ant 1.jpg"/>
          <p:cNvPicPr>
            <a:picLocks noGrp="1" noChangeAspect="1"/>
          </p:cNvPicPr>
          <p:nvPr>
            <p:ph idx="1"/>
          </p:nvPr>
        </p:nvPicPr>
        <p:blipFill>
          <a:blip r:embed="rId3" cstate="print"/>
          <a:stretch>
            <a:fillRect/>
          </a:stretch>
        </p:blipFill>
        <p:spPr>
          <a:xfrm>
            <a:off x="228600" y="1447800"/>
            <a:ext cx="2024063" cy="1295400"/>
          </a:xfrm>
        </p:spPr>
      </p:pic>
      <p:sp>
        <p:nvSpPr>
          <p:cNvPr id="4" name="Rectangle 3"/>
          <p:cNvSpPr/>
          <p:nvPr/>
        </p:nvSpPr>
        <p:spPr>
          <a:xfrm>
            <a:off x="152400" y="152400"/>
            <a:ext cx="604653" cy="253916"/>
          </a:xfrm>
          <a:prstGeom prst="rect">
            <a:avLst/>
          </a:prstGeom>
        </p:spPr>
        <p:txBody>
          <a:bodyPr wrap="none">
            <a:spAutoFit/>
          </a:bodyPr>
          <a:lstStyle/>
          <a:p>
            <a:r>
              <a:rPr lang="en-US" sz="1050" dirty="0" smtClean="0">
                <a:hlinkClick r:id="rId4" action="ppaction://hlinksldjump"/>
              </a:rPr>
              <a:t>Groups</a:t>
            </a:r>
            <a:endParaRPr lang="en-US" sz="1050" dirty="0"/>
          </a:p>
        </p:txBody>
      </p:sp>
      <p:sp>
        <p:nvSpPr>
          <p:cNvPr id="8" name="TextBox 7"/>
          <p:cNvSpPr txBox="1"/>
          <p:nvPr/>
        </p:nvSpPr>
        <p:spPr>
          <a:xfrm>
            <a:off x="228600" y="2743200"/>
            <a:ext cx="1981200" cy="338554"/>
          </a:xfrm>
          <a:prstGeom prst="rect">
            <a:avLst/>
          </a:prstGeom>
          <a:noFill/>
        </p:spPr>
        <p:txBody>
          <a:bodyPr wrap="square" rtlCol="0">
            <a:spAutoFit/>
          </a:bodyPr>
          <a:lstStyle/>
          <a:p>
            <a:pPr algn="ctr"/>
            <a:r>
              <a:rPr lang="en-US" sz="1600" b="1" dirty="0" smtClean="0">
                <a:latin typeface="Bradley Hand ITC" pitchFamily="66" charset="0"/>
                <a:hlinkClick r:id="rId5" action="ppaction://hlinksldjump"/>
              </a:rPr>
              <a:t>Leaf-Cutting Ants</a:t>
            </a:r>
            <a:endParaRPr lang="en-US" sz="1600" b="1" dirty="0">
              <a:latin typeface="Bradley Hand ITC" pitchFamily="66" charset="0"/>
            </a:endParaRPr>
          </a:p>
        </p:txBody>
      </p:sp>
      <p:sp>
        <p:nvSpPr>
          <p:cNvPr id="10" name="TextBox 9"/>
          <p:cNvSpPr txBox="1"/>
          <p:nvPr/>
        </p:nvSpPr>
        <p:spPr>
          <a:xfrm>
            <a:off x="609600" y="5334000"/>
            <a:ext cx="1600200" cy="338554"/>
          </a:xfrm>
          <a:prstGeom prst="rect">
            <a:avLst/>
          </a:prstGeom>
          <a:noFill/>
        </p:spPr>
        <p:txBody>
          <a:bodyPr wrap="square" rtlCol="0">
            <a:spAutoFit/>
          </a:bodyPr>
          <a:lstStyle/>
          <a:p>
            <a:pPr algn="ctr"/>
            <a:r>
              <a:rPr lang="en-US" sz="1600" b="1" dirty="0" smtClean="0">
                <a:latin typeface="Bradley Hand ITC" pitchFamily="66" charset="0"/>
                <a:hlinkClick r:id="rId6" action="ppaction://hlinksldjump"/>
              </a:rPr>
              <a:t>Praying Mantis</a:t>
            </a:r>
            <a:endParaRPr lang="en-US" sz="1600" b="1" dirty="0">
              <a:latin typeface="Bradley Hand ITC" pitchFamily="66" charset="0"/>
            </a:endParaRPr>
          </a:p>
        </p:txBody>
      </p:sp>
      <p:pic>
        <p:nvPicPr>
          <p:cNvPr id="11" name="Picture 10" descr="yellow jacket 3.jpg"/>
          <p:cNvPicPr>
            <a:picLocks noChangeAspect="1"/>
          </p:cNvPicPr>
          <p:nvPr/>
        </p:nvPicPr>
        <p:blipFill>
          <a:blip r:embed="rId7" cstate="print"/>
          <a:stretch>
            <a:fillRect/>
          </a:stretch>
        </p:blipFill>
        <p:spPr>
          <a:xfrm>
            <a:off x="5562600" y="3962400"/>
            <a:ext cx="2167364" cy="1447800"/>
          </a:xfrm>
          <a:prstGeom prst="rect">
            <a:avLst/>
          </a:prstGeom>
        </p:spPr>
      </p:pic>
      <p:sp>
        <p:nvSpPr>
          <p:cNvPr id="12" name="TextBox 11"/>
          <p:cNvSpPr txBox="1"/>
          <p:nvPr/>
        </p:nvSpPr>
        <p:spPr>
          <a:xfrm>
            <a:off x="5638800" y="5410200"/>
            <a:ext cx="2133600" cy="338554"/>
          </a:xfrm>
          <a:prstGeom prst="rect">
            <a:avLst/>
          </a:prstGeom>
          <a:noFill/>
        </p:spPr>
        <p:txBody>
          <a:bodyPr wrap="square" rtlCol="0">
            <a:spAutoFit/>
          </a:bodyPr>
          <a:lstStyle/>
          <a:p>
            <a:pPr algn="ctr"/>
            <a:r>
              <a:rPr lang="en-US" sz="1600" b="1" dirty="0" smtClean="0">
                <a:latin typeface="Bradley Hand ITC" pitchFamily="66" charset="0"/>
                <a:hlinkClick r:id="rId8" action="ppaction://hlinksldjump"/>
              </a:rPr>
              <a:t>Yellow Jacket</a:t>
            </a:r>
            <a:endParaRPr lang="en-US" sz="1600" b="1" dirty="0">
              <a:latin typeface="Bradley Hand ITC" pitchFamily="66" charset="0"/>
            </a:endParaRPr>
          </a:p>
        </p:txBody>
      </p:sp>
      <p:pic>
        <p:nvPicPr>
          <p:cNvPr id="13" name="Picture 12" descr="karner blue butterfly 2.jpg"/>
          <p:cNvPicPr>
            <a:picLocks noChangeAspect="1"/>
          </p:cNvPicPr>
          <p:nvPr/>
        </p:nvPicPr>
        <p:blipFill>
          <a:blip r:embed="rId9" cstate="print"/>
          <a:stretch>
            <a:fillRect/>
          </a:stretch>
        </p:blipFill>
        <p:spPr>
          <a:xfrm>
            <a:off x="5638800" y="1752600"/>
            <a:ext cx="2133600" cy="1600200"/>
          </a:xfrm>
          <a:prstGeom prst="rect">
            <a:avLst/>
          </a:prstGeom>
        </p:spPr>
      </p:pic>
      <p:sp>
        <p:nvSpPr>
          <p:cNvPr id="14" name="TextBox 13"/>
          <p:cNvSpPr txBox="1"/>
          <p:nvPr/>
        </p:nvSpPr>
        <p:spPr>
          <a:xfrm>
            <a:off x="5638800" y="3352800"/>
            <a:ext cx="2133600" cy="338554"/>
          </a:xfrm>
          <a:prstGeom prst="rect">
            <a:avLst/>
          </a:prstGeom>
          <a:noFill/>
        </p:spPr>
        <p:txBody>
          <a:bodyPr wrap="square" rtlCol="0">
            <a:spAutoFit/>
          </a:bodyPr>
          <a:lstStyle/>
          <a:p>
            <a:pPr algn="ctr"/>
            <a:r>
              <a:rPr lang="en-US" sz="1600" b="1" dirty="0" smtClean="0">
                <a:latin typeface="Bradley Hand ITC" pitchFamily="66" charset="0"/>
                <a:hlinkClick r:id="rId10" action="ppaction://hlinksldjump"/>
              </a:rPr>
              <a:t>Karner Blue Butterfly</a:t>
            </a:r>
            <a:endParaRPr lang="en-US" sz="1600" b="1" dirty="0">
              <a:latin typeface="Bradley Hand ITC" pitchFamily="66" charset="0"/>
            </a:endParaRPr>
          </a:p>
        </p:txBody>
      </p:sp>
      <p:sp>
        <p:nvSpPr>
          <p:cNvPr id="15" name="TextBox 14"/>
          <p:cNvSpPr txBox="1"/>
          <p:nvPr/>
        </p:nvSpPr>
        <p:spPr>
          <a:xfrm>
            <a:off x="2362200" y="1524000"/>
            <a:ext cx="3048000" cy="4724370"/>
          </a:xfrm>
          <a:prstGeom prst="rect">
            <a:avLst/>
          </a:prstGeom>
          <a:noFill/>
        </p:spPr>
        <p:txBody>
          <a:bodyPr wrap="square" rtlCol="0">
            <a:spAutoFit/>
          </a:bodyPr>
          <a:lstStyle/>
          <a:p>
            <a:pPr>
              <a:buFont typeface="Arial" pitchFamily="34" charset="0"/>
              <a:buChar char="•"/>
            </a:pPr>
            <a:r>
              <a:rPr lang="en-US" sz="1600" dirty="0" smtClean="0"/>
              <a:t> </a:t>
            </a:r>
            <a:r>
              <a:rPr lang="en-US" sz="1500" dirty="0" smtClean="0"/>
              <a:t>Insects are cold-blooded creatures.</a:t>
            </a:r>
          </a:p>
          <a:p>
            <a:endParaRPr lang="en-US" sz="1500" dirty="0" smtClean="0"/>
          </a:p>
          <a:p>
            <a:pPr>
              <a:buFont typeface="Arial" pitchFamily="34" charset="0"/>
              <a:buChar char="•"/>
            </a:pPr>
            <a:r>
              <a:rPr lang="en-US" sz="1500" dirty="0" smtClean="0"/>
              <a:t> Insects have three main body parts: head, thorax, and the abdomen.</a:t>
            </a:r>
          </a:p>
          <a:p>
            <a:endParaRPr lang="en-US" sz="1500" dirty="0" smtClean="0"/>
          </a:p>
          <a:p>
            <a:pPr>
              <a:buFont typeface="Arial" pitchFamily="34" charset="0"/>
              <a:buChar char="•"/>
            </a:pPr>
            <a:r>
              <a:rPr lang="en-US" sz="1500" dirty="0" smtClean="0"/>
              <a:t> Their exterior is their skeleton; it is called an exoskeleton.</a:t>
            </a:r>
          </a:p>
          <a:p>
            <a:endParaRPr lang="en-US" sz="1500" dirty="0" smtClean="0"/>
          </a:p>
          <a:p>
            <a:pPr>
              <a:buFont typeface="Arial" pitchFamily="34" charset="0"/>
              <a:buChar char="•"/>
            </a:pPr>
            <a:r>
              <a:rPr lang="en-US" sz="1500" dirty="0" smtClean="0"/>
              <a:t> Insects have antennas or feelers to help with finding food.</a:t>
            </a:r>
          </a:p>
          <a:p>
            <a:endParaRPr lang="en-US" sz="1500" dirty="0" smtClean="0"/>
          </a:p>
          <a:p>
            <a:pPr>
              <a:buFont typeface="Arial" pitchFamily="34" charset="0"/>
              <a:buChar char="•"/>
            </a:pPr>
            <a:r>
              <a:rPr lang="en-US" sz="1500" dirty="0" smtClean="0"/>
              <a:t> Insects are the largest group in the animal kingdom.</a:t>
            </a:r>
          </a:p>
          <a:p>
            <a:endParaRPr lang="en-US" sz="1500" dirty="0" smtClean="0"/>
          </a:p>
          <a:p>
            <a:pPr>
              <a:buFont typeface="Arial" pitchFamily="34" charset="0"/>
              <a:buChar char="•"/>
            </a:pPr>
            <a:r>
              <a:rPr lang="en-US" sz="1500" dirty="0" smtClean="0"/>
              <a:t> Insects can be both harmful and helpful for humans.</a:t>
            </a:r>
          </a:p>
          <a:p>
            <a:endParaRPr lang="en-US" sz="1500" dirty="0" smtClean="0"/>
          </a:p>
          <a:p>
            <a:pPr algn="ctr">
              <a:buFont typeface="Arial" pitchFamily="34" charset="0"/>
              <a:buChar char="•"/>
            </a:pPr>
            <a:r>
              <a:rPr lang="en-US" sz="1500" dirty="0" smtClean="0"/>
              <a:t> Check out these Insects!</a:t>
            </a:r>
          </a:p>
        </p:txBody>
      </p:sp>
      <p:pic>
        <p:nvPicPr>
          <p:cNvPr id="16" name="Picture 15" descr="praying mantis 2.jpg"/>
          <p:cNvPicPr>
            <a:picLocks noChangeAspect="1"/>
          </p:cNvPicPr>
          <p:nvPr/>
        </p:nvPicPr>
        <p:blipFill>
          <a:blip r:embed="rId11" cstate="print"/>
          <a:stretch>
            <a:fillRect/>
          </a:stretch>
        </p:blipFill>
        <p:spPr>
          <a:xfrm>
            <a:off x="762000" y="3429000"/>
            <a:ext cx="1357325" cy="195580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3">
                <a:lumMod val="75000"/>
              </a:schemeClr>
            </a:gs>
            <a:gs pos="100000">
              <a:schemeClr val="bg2">
                <a:shade val="35000"/>
                <a:satMod val="15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29200" y="381000"/>
            <a:ext cx="4114800" cy="2057400"/>
          </a:xfrm>
        </p:spPr>
        <p:txBody>
          <a:bodyPr>
            <a:noAutofit/>
          </a:bodyPr>
          <a:lstStyle/>
          <a:p>
            <a:pPr algn="ctr"/>
            <a:r>
              <a:rPr lang="en-US" sz="5400" dirty="0" smtClean="0">
                <a:solidFill>
                  <a:schemeClr val="accent3"/>
                </a:solidFill>
                <a:latin typeface="Bradley Hand ITC" pitchFamily="66" charset="0"/>
              </a:rPr>
              <a:t>Leaf-Cutting Ants!</a:t>
            </a:r>
            <a:endParaRPr lang="en-US" sz="5400" dirty="0">
              <a:solidFill>
                <a:schemeClr val="accent3"/>
              </a:solidFill>
              <a:latin typeface="Bradley Hand ITC" pitchFamily="66" charset="0"/>
            </a:endParaRPr>
          </a:p>
        </p:txBody>
      </p:sp>
      <p:sp>
        <p:nvSpPr>
          <p:cNvPr id="3" name="Text Placeholder 2"/>
          <p:cNvSpPr>
            <a:spLocks noGrp="1"/>
          </p:cNvSpPr>
          <p:nvPr>
            <p:ph type="body" sz="half" idx="2"/>
          </p:nvPr>
        </p:nvSpPr>
        <p:spPr>
          <a:xfrm>
            <a:off x="5410200" y="2438400"/>
            <a:ext cx="3429000" cy="4419600"/>
          </a:xfrm>
        </p:spPr>
        <p:txBody>
          <a:bodyPr>
            <a:normAutofit fontScale="92500" lnSpcReduction="20000"/>
          </a:bodyPr>
          <a:lstStyle/>
          <a:p>
            <a:pPr>
              <a:buFont typeface="Arial" pitchFamily="34" charset="0"/>
              <a:buChar char="•"/>
            </a:pPr>
            <a:r>
              <a:rPr lang="en-US" dirty="0" smtClean="0"/>
              <a:t> These ants are very aggressive about protecting their territory.</a:t>
            </a:r>
          </a:p>
          <a:p>
            <a:endParaRPr lang="en-US" dirty="0" smtClean="0"/>
          </a:p>
          <a:p>
            <a:pPr>
              <a:buFont typeface="Arial" pitchFamily="34" charset="0"/>
              <a:buChar char="•"/>
            </a:pPr>
            <a:r>
              <a:rPr lang="en-US" dirty="0" smtClean="0"/>
              <a:t> The Queen ant is the largest ant in the colony.</a:t>
            </a:r>
          </a:p>
          <a:p>
            <a:endParaRPr lang="en-US" dirty="0" smtClean="0"/>
          </a:p>
          <a:p>
            <a:pPr>
              <a:buFont typeface="Arial" pitchFamily="34" charset="0"/>
              <a:buChar char="•"/>
            </a:pPr>
            <a:r>
              <a:rPr lang="en-US" dirty="0" smtClean="0"/>
              <a:t> Only the Queen and males are able to mate, all other ants are sterile (they cannot mate).</a:t>
            </a:r>
          </a:p>
          <a:p>
            <a:endParaRPr lang="en-US" dirty="0" smtClean="0"/>
          </a:p>
          <a:p>
            <a:pPr>
              <a:buFont typeface="Arial" pitchFamily="34" charset="0"/>
              <a:buChar char="•"/>
            </a:pPr>
            <a:r>
              <a:rPr lang="en-US" dirty="0" smtClean="0"/>
              <a:t> The Queen will leave her colony to lay news eggs for a new colony to form.</a:t>
            </a:r>
          </a:p>
          <a:p>
            <a:endParaRPr lang="en-US" dirty="0" smtClean="0"/>
          </a:p>
          <a:p>
            <a:pPr>
              <a:buFont typeface="Arial" pitchFamily="34" charset="0"/>
              <a:buChar char="•"/>
            </a:pPr>
            <a:r>
              <a:rPr lang="en-US" dirty="0" smtClean="0"/>
              <a:t> The lifespan for the ant colony is closely related to the lifespan of the Queen; if the colony should survive, it can live as long as 10-15 years.</a:t>
            </a:r>
          </a:p>
          <a:p>
            <a:endParaRPr lang="en-US" dirty="0" smtClean="0"/>
          </a:p>
          <a:p>
            <a:pPr>
              <a:buFont typeface="Arial" pitchFamily="34" charset="0"/>
              <a:buChar char="•"/>
            </a:pPr>
            <a:r>
              <a:rPr lang="en-US" dirty="0" smtClean="0"/>
              <a:t> Leaf-Cutting Ants eat fungus.</a:t>
            </a:r>
          </a:p>
          <a:p>
            <a:endParaRPr lang="en-US" dirty="0" smtClean="0"/>
          </a:p>
          <a:p>
            <a:pPr>
              <a:buFont typeface="Arial" pitchFamily="34" charset="0"/>
              <a:buChar char="•"/>
            </a:pPr>
            <a:r>
              <a:rPr lang="en-US" dirty="0" smtClean="0"/>
              <a:t> Some people in Mexico will eat these types of ants as a source of protein.</a:t>
            </a:r>
          </a:p>
          <a:p>
            <a:endParaRPr lang="en-US" dirty="0" smtClean="0"/>
          </a:p>
          <a:p>
            <a:pPr>
              <a:buFont typeface="Arial" pitchFamily="34" charset="0"/>
              <a:buChar char="•"/>
            </a:pPr>
            <a:r>
              <a:rPr lang="en-US" dirty="0" smtClean="0"/>
              <a:t> Leaf-Cutting Ants live in tropical areas and other agricultural areas.</a:t>
            </a:r>
            <a:endParaRPr lang="en-US" dirty="0"/>
          </a:p>
        </p:txBody>
      </p:sp>
      <p:pic>
        <p:nvPicPr>
          <p:cNvPr id="6" name="Picture Placeholder 5" descr="ant 3.jpg"/>
          <p:cNvPicPr>
            <a:picLocks noGrp="1" noChangeAspect="1"/>
          </p:cNvPicPr>
          <p:nvPr>
            <p:ph type="pic" idx="1"/>
          </p:nvPr>
        </p:nvPicPr>
        <p:blipFill>
          <a:blip r:embed="rId3" cstate="print"/>
          <a:srcRect l="8184" r="8184"/>
          <a:stretch>
            <a:fillRect/>
          </a:stretch>
        </p:blipFill>
        <p:spPr/>
      </p:pic>
      <p:sp>
        <p:nvSpPr>
          <p:cNvPr id="5" name="TextBox 4"/>
          <p:cNvSpPr txBox="1"/>
          <p:nvPr/>
        </p:nvSpPr>
        <p:spPr>
          <a:xfrm>
            <a:off x="76200" y="76200"/>
            <a:ext cx="609600" cy="246221"/>
          </a:xfrm>
          <a:prstGeom prst="rect">
            <a:avLst/>
          </a:prstGeom>
          <a:noFill/>
        </p:spPr>
        <p:txBody>
          <a:bodyPr wrap="square" rtlCol="0">
            <a:spAutoFit/>
          </a:bodyPr>
          <a:lstStyle/>
          <a:p>
            <a:pPr algn="ctr"/>
            <a:r>
              <a:rPr lang="en-US" sz="1000" dirty="0" smtClean="0">
                <a:hlinkClick r:id="rId4" action="ppaction://hlinksldjump"/>
              </a:rPr>
              <a:t>Insects</a:t>
            </a:r>
            <a:endParaRPr lang="en-US" sz="10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4">
                <a:lumMod val="75000"/>
              </a:schemeClr>
            </a:gs>
            <a:gs pos="100000">
              <a:schemeClr val="bg2">
                <a:shade val="35000"/>
                <a:satMod val="15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00" y="228600"/>
            <a:ext cx="3429000" cy="1828800"/>
          </a:xfrm>
        </p:spPr>
        <p:txBody>
          <a:bodyPr>
            <a:normAutofit/>
          </a:bodyPr>
          <a:lstStyle/>
          <a:p>
            <a:pPr algn="ctr"/>
            <a:r>
              <a:rPr lang="en-US" sz="5400" dirty="0" smtClean="0">
                <a:solidFill>
                  <a:srgbClr val="92D050"/>
                </a:solidFill>
                <a:latin typeface="Bradley Hand ITC" pitchFamily="66" charset="0"/>
              </a:rPr>
              <a:t>Praying Mantis!</a:t>
            </a:r>
            <a:endParaRPr lang="en-US" sz="5400" dirty="0">
              <a:solidFill>
                <a:srgbClr val="92D050"/>
              </a:solidFill>
              <a:latin typeface="Bradley Hand ITC" pitchFamily="66" charset="0"/>
            </a:endParaRPr>
          </a:p>
        </p:txBody>
      </p:sp>
      <p:sp>
        <p:nvSpPr>
          <p:cNvPr id="3" name="Text Placeholder 2"/>
          <p:cNvSpPr>
            <a:spLocks noGrp="1"/>
          </p:cNvSpPr>
          <p:nvPr>
            <p:ph type="body" sz="half" idx="2"/>
          </p:nvPr>
        </p:nvSpPr>
        <p:spPr>
          <a:xfrm>
            <a:off x="5334000" y="2133600"/>
            <a:ext cx="3429000" cy="4267200"/>
          </a:xfrm>
        </p:spPr>
        <p:txBody>
          <a:bodyPr/>
          <a:lstStyle/>
          <a:p>
            <a:pPr>
              <a:buFont typeface="Arial" pitchFamily="34" charset="0"/>
              <a:buChar char="•"/>
            </a:pPr>
            <a:r>
              <a:rPr lang="en-US" dirty="0" smtClean="0"/>
              <a:t> The Praying Mantis uses surrounding leaves for camouflage and hunting their prey.</a:t>
            </a:r>
          </a:p>
          <a:p>
            <a:endParaRPr lang="en-US" dirty="0" smtClean="0"/>
          </a:p>
          <a:p>
            <a:pPr>
              <a:buFont typeface="Arial" pitchFamily="34" charset="0"/>
              <a:buChar char="•"/>
            </a:pPr>
            <a:r>
              <a:rPr lang="en-US" dirty="0" smtClean="0"/>
              <a:t> It is a rare occasion for the female mantis to bite the head off the male after mating; this typically occurs only if the male is aggressive.</a:t>
            </a:r>
          </a:p>
          <a:p>
            <a:endParaRPr lang="en-US" dirty="0" smtClean="0"/>
          </a:p>
          <a:p>
            <a:pPr>
              <a:buFont typeface="Arial" pitchFamily="34" charset="0"/>
              <a:buChar char="•"/>
            </a:pPr>
            <a:r>
              <a:rPr lang="en-US" dirty="0" smtClean="0"/>
              <a:t> The Praying Mantis is a carnivore; they eat other insects like grasshoppers, crickets, flies, wasps, spiders, and butterflies.</a:t>
            </a:r>
          </a:p>
          <a:p>
            <a:endParaRPr lang="en-US" dirty="0" smtClean="0"/>
          </a:p>
          <a:p>
            <a:pPr>
              <a:buFont typeface="Arial" pitchFamily="34" charset="0"/>
              <a:buChar char="•"/>
            </a:pPr>
            <a:r>
              <a:rPr lang="en-US" dirty="0" smtClean="0"/>
              <a:t> Female Praying Mantis’ are larger than male Praying Mantis’.</a:t>
            </a:r>
          </a:p>
          <a:p>
            <a:endParaRPr lang="en-US" dirty="0" smtClean="0"/>
          </a:p>
          <a:p>
            <a:pPr>
              <a:buFont typeface="Arial" pitchFamily="34" charset="0"/>
              <a:buChar char="•"/>
            </a:pPr>
            <a:r>
              <a:rPr lang="en-US" dirty="0" smtClean="0"/>
              <a:t>Praying Mantis are quiet and shy.</a:t>
            </a:r>
            <a:endParaRPr lang="en-US" dirty="0"/>
          </a:p>
        </p:txBody>
      </p:sp>
      <p:pic>
        <p:nvPicPr>
          <p:cNvPr id="7" name="Picture Placeholder 6" descr="fly 1.jpg"/>
          <p:cNvPicPr>
            <a:picLocks noGrp="1" noChangeAspect="1"/>
          </p:cNvPicPr>
          <p:nvPr>
            <p:ph type="pic" idx="1"/>
          </p:nvPr>
        </p:nvPicPr>
        <p:blipFill>
          <a:blip r:embed="rId3" cstate="print"/>
          <a:stretch>
            <a:fillRect/>
          </a:stretch>
        </p:blipFill>
        <p:spPr>
          <a:xfrm>
            <a:off x="663682" y="1066800"/>
            <a:ext cx="4206240" cy="4191000"/>
          </a:xfrm>
        </p:spPr>
      </p:pic>
      <p:sp>
        <p:nvSpPr>
          <p:cNvPr id="5" name="TextBox 4"/>
          <p:cNvSpPr txBox="1"/>
          <p:nvPr/>
        </p:nvSpPr>
        <p:spPr>
          <a:xfrm>
            <a:off x="76200" y="76200"/>
            <a:ext cx="609600" cy="246221"/>
          </a:xfrm>
          <a:prstGeom prst="rect">
            <a:avLst/>
          </a:prstGeom>
          <a:noFill/>
        </p:spPr>
        <p:txBody>
          <a:bodyPr wrap="square" rtlCol="0">
            <a:spAutoFit/>
          </a:bodyPr>
          <a:lstStyle/>
          <a:p>
            <a:pPr algn="ctr"/>
            <a:r>
              <a:rPr lang="en-US" sz="1000" dirty="0" smtClean="0">
                <a:hlinkClick r:id="rId4" action="ppaction://hlinksldjump"/>
              </a:rPr>
              <a:t>Insects</a:t>
            </a:r>
            <a:endParaRPr lang="en-US" sz="1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400" dirty="0" smtClean="0">
                <a:latin typeface="Bradley Hand ITC" pitchFamily="66" charset="0"/>
              </a:rPr>
              <a:t>Groups</a:t>
            </a:r>
            <a:endParaRPr lang="en-US" sz="5400" dirty="0">
              <a:latin typeface="Bradley Hand ITC" pitchFamily="66" charset="0"/>
            </a:endParaRPr>
          </a:p>
        </p:txBody>
      </p:sp>
      <p:sp>
        <p:nvSpPr>
          <p:cNvPr id="3" name="Content Placeholder 2"/>
          <p:cNvSpPr>
            <a:spLocks noGrp="1"/>
          </p:cNvSpPr>
          <p:nvPr>
            <p:ph idx="1"/>
          </p:nvPr>
        </p:nvSpPr>
        <p:spPr>
          <a:xfrm>
            <a:off x="533400" y="2514600"/>
            <a:ext cx="6934200" cy="3724584"/>
          </a:xfrm>
        </p:spPr>
        <p:txBody>
          <a:bodyPr numCol="2">
            <a:normAutofit fontScale="92500"/>
          </a:bodyPr>
          <a:lstStyle/>
          <a:p>
            <a:pPr algn="ctr">
              <a:buNone/>
            </a:pPr>
            <a:r>
              <a:rPr lang="en-US" sz="5400" dirty="0" smtClean="0">
                <a:solidFill>
                  <a:schemeClr val="accent1">
                    <a:lumMod val="50000"/>
                  </a:schemeClr>
                </a:solidFill>
                <a:latin typeface="Bradley Hand ITC" pitchFamily="66" charset="0"/>
                <a:hlinkClick r:id="rId3" action="ppaction://hlinksldjump"/>
              </a:rPr>
              <a:t>Amphibians</a:t>
            </a:r>
            <a:endParaRPr lang="en-US" sz="5400" dirty="0" smtClean="0">
              <a:solidFill>
                <a:schemeClr val="accent1">
                  <a:lumMod val="50000"/>
                </a:schemeClr>
              </a:solidFill>
              <a:latin typeface="Bradley Hand ITC" pitchFamily="66" charset="0"/>
            </a:endParaRPr>
          </a:p>
          <a:p>
            <a:pPr algn="ctr">
              <a:buNone/>
            </a:pPr>
            <a:r>
              <a:rPr lang="en-US" sz="5400" dirty="0" smtClean="0">
                <a:solidFill>
                  <a:schemeClr val="accent1">
                    <a:lumMod val="50000"/>
                  </a:schemeClr>
                </a:solidFill>
                <a:latin typeface="Bradley Hand ITC" pitchFamily="66" charset="0"/>
                <a:hlinkClick r:id="rId4" action="ppaction://hlinksldjump"/>
              </a:rPr>
              <a:t>Birds</a:t>
            </a:r>
            <a:endParaRPr lang="en-US" sz="5400" dirty="0" smtClean="0">
              <a:solidFill>
                <a:schemeClr val="accent1">
                  <a:lumMod val="50000"/>
                </a:schemeClr>
              </a:solidFill>
              <a:latin typeface="Bradley Hand ITC" pitchFamily="66" charset="0"/>
            </a:endParaRPr>
          </a:p>
          <a:p>
            <a:pPr algn="ctr">
              <a:buNone/>
            </a:pPr>
            <a:r>
              <a:rPr lang="en-US" sz="5400" dirty="0" smtClean="0">
                <a:solidFill>
                  <a:schemeClr val="accent1">
                    <a:lumMod val="50000"/>
                  </a:schemeClr>
                </a:solidFill>
                <a:latin typeface="Bradley Hand ITC" pitchFamily="66" charset="0"/>
                <a:hlinkClick r:id="rId5" action="ppaction://hlinksldjump"/>
              </a:rPr>
              <a:t>Fish</a:t>
            </a:r>
            <a:endParaRPr lang="en-US" sz="5400" dirty="0" smtClean="0">
              <a:solidFill>
                <a:schemeClr val="accent1">
                  <a:lumMod val="50000"/>
                </a:schemeClr>
              </a:solidFill>
              <a:latin typeface="Bradley Hand ITC" pitchFamily="66" charset="0"/>
            </a:endParaRPr>
          </a:p>
          <a:p>
            <a:pPr algn="ctr">
              <a:buNone/>
            </a:pPr>
            <a:endParaRPr lang="en-US" sz="5400" dirty="0" smtClean="0">
              <a:solidFill>
                <a:schemeClr val="accent1">
                  <a:lumMod val="50000"/>
                </a:schemeClr>
              </a:solidFill>
              <a:latin typeface="Bradley Hand ITC" pitchFamily="66" charset="0"/>
            </a:endParaRPr>
          </a:p>
          <a:p>
            <a:pPr algn="ctr">
              <a:buNone/>
            </a:pPr>
            <a:r>
              <a:rPr lang="en-US" sz="5400" dirty="0" smtClean="0">
                <a:solidFill>
                  <a:schemeClr val="accent1">
                    <a:lumMod val="50000"/>
                  </a:schemeClr>
                </a:solidFill>
                <a:latin typeface="Bradley Hand ITC" pitchFamily="66" charset="0"/>
                <a:hlinkClick r:id="rId6" action="ppaction://hlinksldjump"/>
              </a:rPr>
              <a:t>Insects</a:t>
            </a:r>
            <a:endParaRPr lang="en-US" sz="5400" dirty="0" smtClean="0">
              <a:solidFill>
                <a:schemeClr val="accent1">
                  <a:lumMod val="50000"/>
                </a:schemeClr>
              </a:solidFill>
              <a:latin typeface="Bradley Hand ITC" pitchFamily="66" charset="0"/>
            </a:endParaRPr>
          </a:p>
          <a:p>
            <a:pPr algn="ctr">
              <a:buNone/>
            </a:pPr>
            <a:r>
              <a:rPr lang="en-US" sz="5400" dirty="0" smtClean="0">
                <a:solidFill>
                  <a:schemeClr val="accent1">
                    <a:lumMod val="50000"/>
                  </a:schemeClr>
                </a:solidFill>
                <a:latin typeface="Bradley Hand ITC" pitchFamily="66" charset="0"/>
                <a:hlinkClick r:id="rId7" action="ppaction://hlinksldjump"/>
              </a:rPr>
              <a:t>Mammals</a:t>
            </a:r>
            <a:endParaRPr lang="en-US" sz="5400" dirty="0" smtClean="0">
              <a:solidFill>
                <a:schemeClr val="accent1">
                  <a:lumMod val="50000"/>
                </a:schemeClr>
              </a:solidFill>
              <a:latin typeface="Bradley Hand ITC" pitchFamily="66" charset="0"/>
            </a:endParaRPr>
          </a:p>
          <a:p>
            <a:pPr algn="ctr">
              <a:buNone/>
            </a:pPr>
            <a:r>
              <a:rPr lang="en-US" sz="5400" dirty="0" smtClean="0">
                <a:solidFill>
                  <a:schemeClr val="accent1">
                    <a:lumMod val="50000"/>
                  </a:schemeClr>
                </a:solidFill>
                <a:latin typeface="Bradley Hand ITC" pitchFamily="66" charset="0"/>
                <a:hlinkClick r:id="rId8" action="ppaction://hlinksldjump"/>
              </a:rPr>
              <a:t>Reptiles</a:t>
            </a:r>
            <a:endParaRPr lang="en-US" sz="5400" dirty="0" smtClean="0">
              <a:solidFill>
                <a:schemeClr val="accent1">
                  <a:lumMod val="50000"/>
                </a:schemeClr>
              </a:solidFill>
              <a:latin typeface="Bradley Hand ITC" pitchFamily="66" charset="0"/>
            </a:endParaRPr>
          </a:p>
          <a:p>
            <a:pPr>
              <a:buNone/>
            </a:pPr>
            <a:endParaRPr lang="en-US" sz="2800" dirty="0" smtClean="0">
              <a:latin typeface="Matisse ITC" pitchFamily="82" charset="0"/>
            </a:endParaRPr>
          </a:p>
        </p:txBody>
      </p:sp>
      <p:pic>
        <p:nvPicPr>
          <p:cNvPr id="4" name="Picture 3" descr="jelly fish.jpg"/>
          <p:cNvPicPr>
            <a:picLocks noChangeAspect="1"/>
          </p:cNvPicPr>
          <p:nvPr/>
        </p:nvPicPr>
        <p:blipFill>
          <a:blip r:embed="rId9" cstate="print"/>
          <a:stretch>
            <a:fillRect/>
          </a:stretch>
        </p:blipFill>
        <p:spPr>
          <a:xfrm>
            <a:off x="0" y="0"/>
            <a:ext cx="2590800" cy="1905000"/>
          </a:xfrm>
          <a:prstGeom prst="rect">
            <a:avLst/>
          </a:prstGeom>
        </p:spPr>
      </p:pic>
      <p:pic>
        <p:nvPicPr>
          <p:cNvPr id="5" name="Picture 4" descr="dolphin.jpg"/>
          <p:cNvPicPr>
            <a:picLocks noChangeAspect="1"/>
          </p:cNvPicPr>
          <p:nvPr/>
        </p:nvPicPr>
        <p:blipFill>
          <a:blip r:embed="rId10" cstate="print"/>
          <a:stretch>
            <a:fillRect/>
          </a:stretch>
        </p:blipFill>
        <p:spPr>
          <a:xfrm>
            <a:off x="5562600" y="0"/>
            <a:ext cx="2590800" cy="1905000"/>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2">
                <a:lumMod val="50000"/>
              </a:schemeClr>
            </a:gs>
            <a:gs pos="100000">
              <a:schemeClr val="bg2">
                <a:shade val="35000"/>
                <a:satMod val="15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24400" y="228600"/>
            <a:ext cx="4419600" cy="1524000"/>
          </a:xfrm>
        </p:spPr>
        <p:txBody>
          <a:bodyPr>
            <a:noAutofit/>
          </a:bodyPr>
          <a:lstStyle/>
          <a:p>
            <a:pPr algn="ctr"/>
            <a:r>
              <a:rPr lang="en-US" sz="4300" dirty="0" smtClean="0">
                <a:solidFill>
                  <a:srgbClr val="0070C0"/>
                </a:solidFill>
                <a:latin typeface="Bradley Hand ITC" pitchFamily="66" charset="0"/>
              </a:rPr>
              <a:t>Karner Blue Butterflies!</a:t>
            </a:r>
            <a:endParaRPr lang="en-US" sz="4300" dirty="0">
              <a:solidFill>
                <a:srgbClr val="0070C0"/>
              </a:solidFill>
              <a:latin typeface="Bradley Hand ITC" pitchFamily="66" charset="0"/>
            </a:endParaRPr>
          </a:p>
        </p:txBody>
      </p:sp>
      <p:sp>
        <p:nvSpPr>
          <p:cNvPr id="3" name="Text Placeholder 2"/>
          <p:cNvSpPr>
            <a:spLocks noGrp="1"/>
          </p:cNvSpPr>
          <p:nvPr>
            <p:ph type="body" sz="half" idx="2"/>
          </p:nvPr>
        </p:nvSpPr>
        <p:spPr>
          <a:xfrm>
            <a:off x="5334000" y="1905000"/>
            <a:ext cx="3429000" cy="4038600"/>
          </a:xfrm>
        </p:spPr>
        <p:txBody>
          <a:bodyPr>
            <a:normAutofit fontScale="92500" lnSpcReduction="10000"/>
          </a:bodyPr>
          <a:lstStyle/>
          <a:p>
            <a:pPr>
              <a:buFont typeface="Arial" pitchFamily="34" charset="0"/>
              <a:buChar char="•"/>
            </a:pPr>
            <a:r>
              <a:rPr lang="en-US" dirty="0" smtClean="0"/>
              <a:t> Since 1992 the Karner Blue Butterflies have become endangered.</a:t>
            </a:r>
          </a:p>
          <a:p>
            <a:endParaRPr lang="en-US" dirty="0" smtClean="0"/>
          </a:p>
          <a:p>
            <a:pPr>
              <a:buFont typeface="Arial" pitchFamily="34" charset="0"/>
              <a:buChar char="•"/>
            </a:pPr>
            <a:r>
              <a:rPr lang="en-US" dirty="0" smtClean="0"/>
              <a:t> Like all butterflies, the Karner Blue will go through a metamorphosis: a change in physical form.</a:t>
            </a:r>
          </a:p>
          <a:p>
            <a:endParaRPr lang="en-US" dirty="0" smtClean="0"/>
          </a:p>
          <a:p>
            <a:pPr>
              <a:buFont typeface="Arial" pitchFamily="34" charset="0"/>
              <a:buChar char="•"/>
            </a:pPr>
            <a:r>
              <a:rPr lang="en-US" dirty="0" smtClean="0"/>
              <a:t> These butterflies have a short lifespan; they can survive anywhere between 4-5 days or up to 2-3 weeks.</a:t>
            </a:r>
          </a:p>
          <a:p>
            <a:endParaRPr lang="en-US" dirty="0" smtClean="0"/>
          </a:p>
          <a:p>
            <a:pPr>
              <a:buFont typeface="Arial" pitchFamily="34" charset="0"/>
              <a:buChar char="•"/>
            </a:pPr>
            <a:r>
              <a:rPr lang="en-US" dirty="0" smtClean="0"/>
              <a:t> If it is too warm the Karner Blue will remain in shaded areas until it cools off. Karner Blue Butterflies will fly around from early morning to early evening.</a:t>
            </a:r>
          </a:p>
          <a:p>
            <a:endParaRPr lang="en-US" dirty="0" smtClean="0"/>
          </a:p>
          <a:p>
            <a:pPr>
              <a:buFont typeface="Arial" pitchFamily="34" charset="0"/>
              <a:buChar char="•"/>
            </a:pPr>
            <a:r>
              <a:rPr lang="en-US" dirty="0" smtClean="0"/>
              <a:t> These butterflies will only feed on wild lupine (a blue flower).</a:t>
            </a:r>
          </a:p>
          <a:p>
            <a:endParaRPr lang="en-US" dirty="0" smtClean="0"/>
          </a:p>
          <a:p>
            <a:pPr>
              <a:buFont typeface="Arial" pitchFamily="34" charset="0"/>
              <a:buChar char="•"/>
            </a:pPr>
            <a:r>
              <a:rPr lang="en-US" dirty="0" smtClean="0"/>
              <a:t> Karner Blue Butterflies prefer to live grassland areas, but will also live in forest-type areas also. </a:t>
            </a:r>
            <a:endParaRPr lang="en-US" dirty="0"/>
          </a:p>
        </p:txBody>
      </p:sp>
      <p:pic>
        <p:nvPicPr>
          <p:cNvPr id="7" name="Picture Placeholder 6" descr="karner blue butterfly 3.jpg"/>
          <p:cNvPicPr>
            <a:picLocks noGrp="1" noChangeAspect="1"/>
          </p:cNvPicPr>
          <p:nvPr>
            <p:ph type="pic" idx="1"/>
          </p:nvPr>
        </p:nvPicPr>
        <p:blipFill>
          <a:blip r:embed="rId3" cstate="print"/>
          <a:srcRect l="12486" r="12486"/>
          <a:stretch>
            <a:fillRect/>
          </a:stretch>
        </p:blipFill>
        <p:spPr/>
      </p:pic>
      <p:sp>
        <p:nvSpPr>
          <p:cNvPr id="5" name="TextBox 4"/>
          <p:cNvSpPr txBox="1"/>
          <p:nvPr/>
        </p:nvSpPr>
        <p:spPr>
          <a:xfrm>
            <a:off x="76200" y="76200"/>
            <a:ext cx="609600" cy="246221"/>
          </a:xfrm>
          <a:prstGeom prst="rect">
            <a:avLst/>
          </a:prstGeom>
          <a:noFill/>
        </p:spPr>
        <p:txBody>
          <a:bodyPr wrap="square" rtlCol="0">
            <a:spAutoFit/>
          </a:bodyPr>
          <a:lstStyle/>
          <a:p>
            <a:pPr algn="ctr"/>
            <a:r>
              <a:rPr lang="en-US" sz="1000" dirty="0" smtClean="0">
                <a:hlinkClick r:id="rId4" action="ppaction://hlinksldjump"/>
              </a:rPr>
              <a:t>Insects</a:t>
            </a:r>
            <a:endParaRPr lang="en-US" sz="10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4"/>
            </a:gs>
            <a:gs pos="100000">
              <a:schemeClr val="bg2">
                <a:shade val="35000"/>
                <a:satMod val="15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10200" y="76200"/>
            <a:ext cx="3429000" cy="1905000"/>
          </a:xfrm>
        </p:spPr>
        <p:txBody>
          <a:bodyPr>
            <a:noAutofit/>
          </a:bodyPr>
          <a:lstStyle/>
          <a:p>
            <a:pPr algn="ctr"/>
            <a:r>
              <a:rPr lang="en-US" sz="5400" dirty="0" smtClean="0">
                <a:solidFill>
                  <a:schemeClr val="accent4"/>
                </a:solidFill>
                <a:latin typeface="Bradley Hand ITC" pitchFamily="66" charset="0"/>
              </a:rPr>
              <a:t>Yellow Jackets!</a:t>
            </a:r>
            <a:endParaRPr lang="en-US" sz="5400" dirty="0">
              <a:solidFill>
                <a:schemeClr val="accent4"/>
              </a:solidFill>
              <a:latin typeface="Bradley Hand ITC" pitchFamily="66" charset="0"/>
            </a:endParaRPr>
          </a:p>
        </p:txBody>
      </p:sp>
      <p:sp>
        <p:nvSpPr>
          <p:cNvPr id="3" name="Text Placeholder 2"/>
          <p:cNvSpPr>
            <a:spLocks noGrp="1"/>
          </p:cNvSpPr>
          <p:nvPr>
            <p:ph type="body" sz="half" idx="2"/>
          </p:nvPr>
        </p:nvSpPr>
        <p:spPr>
          <a:xfrm>
            <a:off x="5410200" y="2133600"/>
            <a:ext cx="3429000" cy="4114800"/>
          </a:xfrm>
        </p:spPr>
        <p:txBody>
          <a:bodyPr>
            <a:normAutofit fontScale="92500" lnSpcReduction="10000"/>
          </a:bodyPr>
          <a:lstStyle/>
          <a:p>
            <a:pPr>
              <a:buFont typeface="Arial" pitchFamily="34" charset="0"/>
              <a:buChar char="•"/>
            </a:pPr>
            <a:r>
              <a:rPr lang="en-US" dirty="0" smtClean="0"/>
              <a:t> Many people fear that the Yellow Jacket is an aggressive insect, but actually it is quite peaceful. However, it will not resist to defend itself if it feels threatened.</a:t>
            </a:r>
          </a:p>
          <a:p>
            <a:r>
              <a:rPr lang="en-US" dirty="0" smtClean="0"/>
              <a:t> </a:t>
            </a:r>
          </a:p>
          <a:p>
            <a:pPr>
              <a:buFont typeface="Arial" pitchFamily="34" charset="0"/>
              <a:buChar char="•"/>
            </a:pPr>
            <a:r>
              <a:rPr lang="en-US" dirty="0" smtClean="0"/>
              <a:t>A Yellow Jacket will sting profusely if they feel threatened; this can be very dangerous and sometimes fatal to some people with strong allergies.</a:t>
            </a:r>
          </a:p>
          <a:p>
            <a:endParaRPr lang="en-US" dirty="0" smtClean="0"/>
          </a:p>
          <a:p>
            <a:pPr>
              <a:buFont typeface="Arial" pitchFamily="34" charset="0"/>
              <a:buChar char="•"/>
            </a:pPr>
            <a:r>
              <a:rPr lang="en-US" dirty="0" smtClean="0"/>
              <a:t> Adult Yellow Jackets only eat nectar and fruit juices; only the larvae will eat other insects.</a:t>
            </a:r>
          </a:p>
          <a:p>
            <a:endParaRPr lang="en-US" dirty="0" smtClean="0"/>
          </a:p>
          <a:p>
            <a:pPr>
              <a:buFont typeface="Arial" pitchFamily="34" charset="0"/>
              <a:buChar char="•"/>
            </a:pPr>
            <a:r>
              <a:rPr lang="en-US" dirty="0" smtClean="0"/>
              <a:t> Yellow Jackets rely on sight and smell to find food.</a:t>
            </a:r>
          </a:p>
          <a:p>
            <a:endParaRPr lang="en-US" dirty="0" smtClean="0"/>
          </a:p>
          <a:p>
            <a:pPr>
              <a:buFont typeface="Arial" pitchFamily="34" charset="0"/>
              <a:buChar char="•"/>
            </a:pPr>
            <a:r>
              <a:rPr lang="en-US" dirty="0" smtClean="0"/>
              <a:t> Queen Yellow Jackets will live for one year, while males die shortly after mating or early in December.</a:t>
            </a:r>
          </a:p>
          <a:p>
            <a:endParaRPr lang="en-US" dirty="0" smtClean="0"/>
          </a:p>
          <a:p>
            <a:pPr>
              <a:buFont typeface="Arial" pitchFamily="34" charset="0"/>
              <a:buChar char="•"/>
            </a:pPr>
            <a:r>
              <a:rPr lang="en-US" dirty="0" smtClean="0"/>
              <a:t> The designs on the abdomen of the Yellow Jacket determine its caste (social status). </a:t>
            </a:r>
            <a:endParaRPr lang="en-US" dirty="0"/>
          </a:p>
        </p:txBody>
      </p:sp>
      <p:pic>
        <p:nvPicPr>
          <p:cNvPr id="7" name="Picture Placeholder 6" descr="yellow jacket 2.jpg"/>
          <p:cNvPicPr>
            <a:picLocks noGrp="1" noChangeAspect="1"/>
          </p:cNvPicPr>
          <p:nvPr>
            <p:ph type="pic" idx="1"/>
          </p:nvPr>
        </p:nvPicPr>
        <p:blipFill>
          <a:blip r:embed="rId3" cstate="print"/>
          <a:srcRect l="12586" r="12586"/>
          <a:stretch>
            <a:fillRect/>
          </a:stretch>
        </p:blipFill>
        <p:spPr/>
      </p:pic>
      <p:sp>
        <p:nvSpPr>
          <p:cNvPr id="5" name="TextBox 4"/>
          <p:cNvSpPr txBox="1"/>
          <p:nvPr/>
        </p:nvSpPr>
        <p:spPr>
          <a:xfrm>
            <a:off x="76200" y="76200"/>
            <a:ext cx="609600" cy="246221"/>
          </a:xfrm>
          <a:prstGeom prst="rect">
            <a:avLst/>
          </a:prstGeom>
          <a:noFill/>
        </p:spPr>
        <p:txBody>
          <a:bodyPr wrap="square" rtlCol="0">
            <a:spAutoFit/>
          </a:bodyPr>
          <a:lstStyle/>
          <a:p>
            <a:pPr algn="ctr"/>
            <a:r>
              <a:rPr lang="en-US" sz="1000" dirty="0" smtClean="0">
                <a:hlinkClick r:id="rId4" action="ppaction://hlinksldjump"/>
              </a:rPr>
              <a:t>Insects</a:t>
            </a:r>
            <a:endParaRPr lang="en-US" sz="10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45000">
              <a:srgbClr val="FF7A00"/>
            </a:gs>
            <a:gs pos="70000">
              <a:srgbClr val="FF0300"/>
            </a:gs>
            <a:gs pos="100000">
              <a:srgbClr val="4D0808"/>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600" dirty="0" smtClean="0">
                <a:solidFill>
                  <a:schemeClr val="accent6">
                    <a:lumMod val="75000"/>
                  </a:schemeClr>
                </a:solidFill>
                <a:latin typeface="Bradley Hand ITC" pitchFamily="66" charset="0"/>
              </a:rPr>
              <a:t>Mammals</a:t>
            </a:r>
            <a:endParaRPr lang="en-US" sz="6600" dirty="0">
              <a:solidFill>
                <a:schemeClr val="accent6">
                  <a:lumMod val="75000"/>
                </a:schemeClr>
              </a:solidFill>
              <a:latin typeface="Bradley Hand ITC" pitchFamily="66" charset="0"/>
            </a:endParaRPr>
          </a:p>
        </p:txBody>
      </p:sp>
      <p:pic>
        <p:nvPicPr>
          <p:cNvPr id="7" name="Content Placeholder 6" descr="Chimpanzee 2.jpg"/>
          <p:cNvPicPr>
            <a:picLocks noGrp="1" noChangeAspect="1"/>
          </p:cNvPicPr>
          <p:nvPr>
            <p:ph idx="1"/>
          </p:nvPr>
        </p:nvPicPr>
        <p:blipFill>
          <a:blip r:embed="rId3" cstate="print"/>
          <a:stretch>
            <a:fillRect/>
          </a:stretch>
        </p:blipFill>
        <p:spPr>
          <a:xfrm>
            <a:off x="3429000" y="1600200"/>
            <a:ext cx="1545793" cy="1752600"/>
          </a:xfrm>
        </p:spPr>
      </p:pic>
      <p:sp>
        <p:nvSpPr>
          <p:cNvPr id="4" name="Rectangle 3"/>
          <p:cNvSpPr/>
          <p:nvPr/>
        </p:nvSpPr>
        <p:spPr>
          <a:xfrm>
            <a:off x="152400" y="152400"/>
            <a:ext cx="604653" cy="253916"/>
          </a:xfrm>
          <a:prstGeom prst="rect">
            <a:avLst/>
          </a:prstGeom>
        </p:spPr>
        <p:txBody>
          <a:bodyPr wrap="none">
            <a:spAutoFit/>
          </a:bodyPr>
          <a:lstStyle/>
          <a:p>
            <a:r>
              <a:rPr lang="en-US" sz="1050" dirty="0" smtClean="0">
                <a:hlinkClick r:id="rId4" action="ppaction://hlinksldjump"/>
              </a:rPr>
              <a:t>Groups</a:t>
            </a:r>
            <a:endParaRPr lang="en-US" sz="1050" dirty="0"/>
          </a:p>
        </p:txBody>
      </p:sp>
      <p:sp>
        <p:nvSpPr>
          <p:cNvPr id="8" name="TextBox 7"/>
          <p:cNvSpPr txBox="1"/>
          <p:nvPr/>
        </p:nvSpPr>
        <p:spPr>
          <a:xfrm>
            <a:off x="3429000" y="3352800"/>
            <a:ext cx="1600200" cy="338554"/>
          </a:xfrm>
          <a:prstGeom prst="rect">
            <a:avLst/>
          </a:prstGeom>
          <a:noFill/>
        </p:spPr>
        <p:txBody>
          <a:bodyPr wrap="square" rtlCol="0">
            <a:spAutoFit/>
          </a:bodyPr>
          <a:lstStyle/>
          <a:p>
            <a:pPr algn="ctr"/>
            <a:r>
              <a:rPr lang="en-US" sz="1600" b="1" dirty="0" smtClean="0">
                <a:latin typeface="Bradley Hand ITC" pitchFamily="66" charset="0"/>
                <a:hlinkClick r:id="rId5" action="ppaction://hlinksldjump"/>
              </a:rPr>
              <a:t>Chimpanzees</a:t>
            </a:r>
            <a:endParaRPr lang="en-US" sz="1600" b="1" dirty="0">
              <a:latin typeface="Bradley Hand ITC" pitchFamily="66" charset="0"/>
            </a:endParaRPr>
          </a:p>
        </p:txBody>
      </p:sp>
      <p:sp>
        <p:nvSpPr>
          <p:cNvPr id="9" name="TextBox 8"/>
          <p:cNvSpPr txBox="1"/>
          <p:nvPr/>
        </p:nvSpPr>
        <p:spPr>
          <a:xfrm>
            <a:off x="152400" y="1371600"/>
            <a:ext cx="3048000" cy="4755148"/>
          </a:xfrm>
          <a:prstGeom prst="rect">
            <a:avLst/>
          </a:prstGeom>
          <a:noFill/>
        </p:spPr>
        <p:txBody>
          <a:bodyPr wrap="square" rtlCol="0">
            <a:spAutoFit/>
          </a:bodyPr>
          <a:lstStyle/>
          <a:p>
            <a:pPr>
              <a:buFont typeface="Arial" pitchFamily="34" charset="0"/>
              <a:buChar char="•"/>
            </a:pPr>
            <a:r>
              <a:rPr lang="en-US" dirty="0" smtClean="0"/>
              <a:t> </a:t>
            </a:r>
            <a:r>
              <a:rPr lang="en-US" sz="1500" dirty="0" smtClean="0"/>
              <a:t>Mammals are the most intelligent animals on Earth!</a:t>
            </a:r>
          </a:p>
          <a:p>
            <a:endParaRPr lang="en-US" sz="1500" dirty="0" smtClean="0"/>
          </a:p>
          <a:p>
            <a:pPr>
              <a:buFont typeface="Arial" pitchFamily="34" charset="0"/>
              <a:buChar char="•"/>
            </a:pPr>
            <a:r>
              <a:rPr lang="en-US" sz="1500" dirty="0" smtClean="0"/>
              <a:t> Mammals are warm-blooded.</a:t>
            </a:r>
          </a:p>
          <a:p>
            <a:endParaRPr lang="en-US" sz="1500" dirty="0" smtClean="0"/>
          </a:p>
          <a:p>
            <a:pPr>
              <a:buFont typeface="Arial" pitchFamily="34" charset="0"/>
              <a:buChar char="•"/>
            </a:pPr>
            <a:r>
              <a:rPr lang="en-US" sz="1500" dirty="0" smtClean="0"/>
              <a:t> Mammals have hair or fur to keep themselves warm.</a:t>
            </a:r>
          </a:p>
          <a:p>
            <a:endParaRPr lang="en-US" sz="1500" dirty="0" smtClean="0"/>
          </a:p>
          <a:p>
            <a:pPr>
              <a:buFont typeface="Arial" pitchFamily="34" charset="0"/>
              <a:buChar char="•"/>
            </a:pPr>
            <a:r>
              <a:rPr lang="en-US" sz="1500" dirty="0" smtClean="0"/>
              <a:t> Some mammals include wild cats, dolphins, rodents, apes, and HUMANS!</a:t>
            </a:r>
          </a:p>
          <a:p>
            <a:endParaRPr lang="en-US" sz="1500" dirty="0" smtClean="0"/>
          </a:p>
          <a:p>
            <a:pPr>
              <a:buFont typeface="Arial" pitchFamily="34" charset="0"/>
              <a:buChar char="•"/>
            </a:pPr>
            <a:r>
              <a:rPr lang="en-US" sz="1500" dirty="0" smtClean="0"/>
              <a:t> Most baby mammals will drink from their mother.</a:t>
            </a:r>
          </a:p>
          <a:p>
            <a:pPr>
              <a:buFont typeface="Arial" pitchFamily="34" charset="0"/>
              <a:buChar char="•"/>
            </a:pPr>
            <a:endParaRPr lang="en-US" sz="1500" dirty="0" smtClean="0"/>
          </a:p>
          <a:p>
            <a:pPr>
              <a:buFont typeface="Arial" pitchFamily="34" charset="0"/>
              <a:buChar char="•"/>
            </a:pPr>
            <a:r>
              <a:rPr lang="en-US" sz="1500" dirty="0" smtClean="0"/>
              <a:t>Mammals can either be carnivores, herbivores, and/or omnivores.</a:t>
            </a:r>
          </a:p>
          <a:p>
            <a:endParaRPr lang="en-US" sz="1500" dirty="0" smtClean="0"/>
          </a:p>
          <a:p>
            <a:pPr>
              <a:buFont typeface="Arial" pitchFamily="34" charset="0"/>
              <a:buChar char="•"/>
            </a:pPr>
            <a:r>
              <a:rPr lang="en-US" sz="1500" dirty="0" smtClean="0"/>
              <a:t> Check out these mammals!</a:t>
            </a:r>
            <a:endParaRPr lang="en-US" sz="1500" dirty="0"/>
          </a:p>
        </p:txBody>
      </p:sp>
      <p:pic>
        <p:nvPicPr>
          <p:cNvPr id="10" name="Picture 9" descr="tiger 2.jpg"/>
          <p:cNvPicPr>
            <a:picLocks noChangeAspect="1"/>
          </p:cNvPicPr>
          <p:nvPr/>
        </p:nvPicPr>
        <p:blipFill>
          <a:blip r:embed="rId6" cstate="print"/>
          <a:stretch>
            <a:fillRect/>
          </a:stretch>
        </p:blipFill>
        <p:spPr>
          <a:xfrm>
            <a:off x="5486400" y="3733800"/>
            <a:ext cx="2362200" cy="1894484"/>
          </a:xfrm>
          <a:prstGeom prst="rect">
            <a:avLst/>
          </a:prstGeom>
        </p:spPr>
      </p:pic>
      <p:sp>
        <p:nvSpPr>
          <p:cNvPr id="11" name="TextBox 10"/>
          <p:cNvSpPr txBox="1"/>
          <p:nvPr/>
        </p:nvSpPr>
        <p:spPr>
          <a:xfrm>
            <a:off x="5486400" y="5638800"/>
            <a:ext cx="2362200" cy="338554"/>
          </a:xfrm>
          <a:prstGeom prst="rect">
            <a:avLst/>
          </a:prstGeom>
          <a:noFill/>
        </p:spPr>
        <p:txBody>
          <a:bodyPr wrap="square" rtlCol="0">
            <a:spAutoFit/>
          </a:bodyPr>
          <a:lstStyle/>
          <a:p>
            <a:pPr algn="ctr"/>
            <a:r>
              <a:rPr lang="en-US" sz="1600" b="1" dirty="0" smtClean="0">
                <a:latin typeface="Bradley Hand ITC" pitchFamily="66" charset="0"/>
                <a:hlinkClick r:id="rId7" action="ppaction://hlinksldjump"/>
              </a:rPr>
              <a:t>Tigers</a:t>
            </a:r>
            <a:endParaRPr lang="en-US" sz="1600" b="1" dirty="0">
              <a:latin typeface="Bradley Hand ITC" pitchFamily="66" charset="0"/>
            </a:endParaRPr>
          </a:p>
        </p:txBody>
      </p:sp>
      <p:pic>
        <p:nvPicPr>
          <p:cNvPr id="12" name="Picture 11" descr="chipmunk 2.jpg"/>
          <p:cNvPicPr>
            <a:picLocks noChangeAspect="1"/>
          </p:cNvPicPr>
          <p:nvPr/>
        </p:nvPicPr>
        <p:blipFill>
          <a:blip r:embed="rId8" cstate="print"/>
          <a:stretch>
            <a:fillRect/>
          </a:stretch>
        </p:blipFill>
        <p:spPr>
          <a:xfrm>
            <a:off x="3505200" y="3733800"/>
            <a:ext cx="1466850" cy="1955800"/>
          </a:xfrm>
          <a:prstGeom prst="rect">
            <a:avLst/>
          </a:prstGeom>
        </p:spPr>
      </p:pic>
      <p:sp>
        <p:nvSpPr>
          <p:cNvPr id="13" name="TextBox 12"/>
          <p:cNvSpPr txBox="1"/>
          <p:nvPr/>
        </p:nvSpPr>
        <p:spPr>
          <a:xfrm>
            <a:off x="3505200" y="5715000"/>
            <a:ext cx="1447800" cy="338554"/>
          </a:xfrm>
          <a:prstGeom prst="rect">
            <a:avLst/>
          </a:prstGeom>
          <a:noFill/>
        </p:spPr>
        <p:txBody>
          <a:bodyPr wrap="square" rtlCol="0">
            <a:spAutoFit/>
          </a:bodyPr>
          <a:lstStyle/>
          <a:p>
            <a:pPr algn="ctr"/>
            <a:r>
              <a:rPr lang="en-US" sz="1600" b="1" dirty="0" smtClean="0">
                <a:latin typeface="Bradley Hand ITC" pitchFamily="66" charset="0"/>
                <a:hlinkClick r:id="rId9" action="ppaction://hlinksldjump"/>
              </a:rPr>
              <a:t>Chipmunks</a:t>
            </a:r>
            <a:endParaRPr lang="en-US" sz="1600" b="1" dirty="0">
              <a:latin typeface="Bradley Hand ITC" pitchFamily="66" charset="0"/>
            </a:endParaRPr>
          </a:p>
        </p:txBody>
      </p:sp>
      <p:pic>
        <p:nvPicPr>
          <p:cNvPr id="14" name="Picture 13" descr="manatee 2.jpg"/>
          <p:cNvPicPr>
            <a:picLocks noChangeAspect="1"/>
          </p:cNvPicPr>
          <p:nvPr/>
        </p:nvPicPr>
        <p:blipFill>
          <a:blip r:embed="rId10" cstate="print"/>
          <a:stretch>
            <a:fillRect/>
          </a:stretch>
        </p:blipFill>
        <p:spPr>
          <a:xfrm>
            <a:off x="5410200" y="1295400"/>
            <a:ext cx="2209800" cy="1736903"/>
          </a:xfrm>
          <a:prstGeom prst="rect">
            <a:avLst/>
          </a:prstGeom>
        </p:spPr>
      </p:pic>
      <p:sp>
        <p:nvSpPr>
          <p:cNvPr id="15" name="TextBox 14"/>
          <p:cNvSpPr txBox="1"/>
          <p:nvPr/>
        </p:nvSpPr>
        <p:spPr>
          <a:xfrm>
            <a:off x="5410200" y="3048000"/>
            <a:ext cx="2209800" cy="338554"/>
          </a:xfrm>
          <a:prstGeom prst="rect">
            <a:avLst/>
          </a:prstGeom>
          <a:noFill/>
        </p:spPr>
        <p:txBody>
          <a:bodyPr wrap="square" rtlCol="0">
            <a:spAutoFit/>
          </a:bodyPr>
          <a:lstStyle/>
          <a:p>
            <a:pPr algn="ctr"/>
            <a:r>
              <a:rPr lang="en-US" sz="1600" b="1" dirty="0" smtClean="0">
                <a:latin typeface="Bradley Hand ITC" pitchFamily="66" charset="0"/>
                <a:hlinkClick r:id="rId11" action="ppaction://hlinksldjump"/>
              </a:rPr>
              <a:t>Manatees</a:t>
            </a:r>
            <a:endParaRPr lang="en-US" sz="1600" b="1" dirty="0">
              <a:latin typeface="Bradley Hand ITC" pitchFamily="66"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6">
                <a:lumMod val="60000"/>
                <a:lumOff val="40000"/>
              </a:schemeClr>
            </a:gs>
            <a:gs pos="100000">
              <a:schemeClr val="bg2">
                <a:shade val="35000"/>
                <a:satMod val="15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76800" y="0"/>
            <a:ext cx="4267200" cy="1066800"/>
          </a:xfrm>
        </p:spPr>
        <p:txBody>
          <a:bodyPr>
            <a:noAutofit/>
          </a:bodyPr>
          <a:lstStyle/>
          <a:p>
            <a:pPr algn="ctr"/>
            <a:r>
              <a:rPr lang="en-US" sz="4300" dirty="0" smtClean="0">
                <a:solidFill>
                  <a:schemeClr val="accent1">
                    <a:lumMod val="50000"/>
                  </a:schemeClr>
                </a:solidFill>
                <a:latin typeface="Bradley Hand ITC" pitchFamily="66" charset="0"/>
              </a:rPr>
              <a:t>Chimpanzees!</a:t>
            </a:r>
            <a:endParaRPr lang="en-US" sz="4300" dirty="0">
              <a:solidFill>
                <a:schemeClr val="accent1">
                  <a:lumMod val="50000"/>
                </a:schemeClr>
              </a:solidFill>
              <a:latin typeface="Bradley Hand ITC" pitchFamily="66" charset="0"/>
            </a:endParaRPr>
          </a:p>
        </p:txBody>
      </p:sp>
      <p:sp>
        <p:nvSpPr>
          <p:cNvPr id="3" name="Text Placeholder 2"/>
          <p:cNvSpPr>
            <a:spLocks noGrp="1"/>
          </p:cNvSpPr>
          <p:nvPr>
            <p:ph type="body" sz="half" idx="2"/>
          </p:nvPr>
        </p:nvSpPr>
        <p:spPr>
          <a:xfrm>
            <a:off x="5334000" y="1371600"/>
            <a:ext cx="3429000" cy="4724400"/>
          </a:xfrm>
        </p:spPr>
        <p:txBody>
          <a:bodyPr>
            <a:normAutofit fontScale="92500" lnSpcReduction="20000"/>
          </a:bodyPr>
          <a:lstStyle/>
          <a:p>
            <a:pPr>
              <a:buFont typeface="Arial" pitchFamily="34" charset="0"/>
              <a:buChar char="•"/>
            </a:pPr>
            <a:r>
              <a:rPr lang="en-US" dirty="0" smtClean="0"/>
              <a:t> The Chimpanzee is the closest to human mammal; they are 99.4% identical.</a:t>
            </a:r>
          </a:p>
          <a:p>
            <a:endParaRPr lang="en-US" dirty="0" smtClean="0"/>
          </a:p>
          <a:p>
            <a:pPr>
              <a:buFont typeface="Arial" pitchFamily="34" charset="0"/>
              <a:buChar char="•"/>
            </a:pPr>
            <a:r>
              <a:rPr lang="en-US" dirty="0" smtClean="0"/>
              <a:t> The Chimpanzee is a very social creature.</a:t>
            </a:r>
          </a:p>
          <a:p>
            <a:endParaRPr lang="en-US" dirty="0" smtClean="0"/>
          </a:p>
          <a:p>
            <a:pPr>
              <a:buFont typeface="Arial" pitchFamily="34" charset="0"/>
              <a:buChar char="•"/>
            </a:pPr>
            <a:r>
              <a:rPr lang="en-US" dirty="0" smtClean="0"/>
              <a:t> Baby Chimpanzees will cling to their mothers from 3.5 to 4.5 years.</a:t>
            </a:r>
          </a:p>
          <a:p>
            <a:endParaRPr lang="en-US" dirty="0" smtClean="0"/>
          </a:p>
          <a:p>
            <a:pPr>
              <a:buFont typeface="Arial" pitchFamily="34" charset="0"/>
              <a:buChar char="•"/>
            </a:pPr>
            <a:r>
              <a:rPr lang="en-US" dirty="0" smtClean="0"/>
              <a:t> A Chimpanzees lifespan can range from 40-60 years.</a:t>
            </a:r>
          </a:p>
          <a:p>
            <a:endParaRPr lang="en-US" dirty="0" smtClean="0"/>
          </a:p>
          <a:p>
            <a:pPr>
              <a:buFont typeface="Arial" pitchFamily="34" charset="0"/>
              <a:buChar char="•"/>
            </a:pPr>
            <a:r>
              <a:rPr lang="en-US" dirty="0" smtClean="0"/>
              <a:t> Adult males have the strongest relationships within their community, however, they are most likely to compete between each other.</a:t>
            </a:r>
          </a:p>
          <a:p>
            <a:endParaRPr lang="en-US" dirty="0" smtClean="0"/>
          </a:p>
          <a:p>
            <a:pPr>
              <a:buFont typeface="Arial" pitchFamily="34" charset="0"/>
              <a:buChar char="•"/>
            </a:pPr>
            <a:r>
              <a:rPr lang="en-US" dirty="0" smtClean="0"/>
              <a:t> Chimpanzees groom each other socially to maintain cleanliness but also to strengthen relationships.</a:t>
            </a:r>
          </a:p>
          <a:p>
            <a:endParaRPr lang="en-US" dirty="0" smtClean="0"/>
          </a:p>
          <a:p>
            <a:pPr>
              <a:buFont typeface="Arial" pitchFamily="34" charset="0"/>
              <a:buChar char="•"/>
            </a:pPr>
            <a:r>
              <a:rPr lang="en-US" dirty="0" smtClean="0"/>
              <a:t> Playing is something Chimpanzees like to do at all ages.</a:t>
            </a:r>
          </a:p>
          <a:p>
            <a:endParaRPr lang="en-US" dirty="0" smtClean="0"/>
          </a:p>
          <a:p>
            <a:pPr>
              <a:buFont typeface="Arial" pitchFamily="34" charset="0"/>
              <a:buChar char="•"/>
            </a:pPr>
            <a:r>
              <a:rPr lang="en-US" dirty="0" smtClean="0"/>
              <a:t> Chimpanzees are very intelligent, only with education and training can they solve problems, learn sign language, and many other tasks.</a:t>
            </a:r>
          </a:p>
        </p:txBody>
      </p:sp>
      <p:pic>
        <p:nvPicPr>
          <p:cNvPr id="7" name="Picture Placeholder 6" descr="Chimpanzee 1.jpg"/>
          <p:cNvPicPr>
            <a:picLocks noGrp="1" noChangeAspect="1"/>
          </p:cNvPicPr>
          <p:nvPr>
            <p:ph type="pic" idx="1"/>
          </p:nvPr>
        </p:nvPicPr>
        <p:blipFill>
          <a:blip r:embed="rId3" cstate="print"/>
          <a:srcRect t="12114" b="12114"/>
          <a:stretch>
            <a:fillRect/>
          </a:stretch>
        </p:blipFill>
        <p:spPr/>
      </p:pic>
      <p:sp>
        <p:nvSpPr>
          <p:cNvPr id="5" name="TextBox 4"/>
          <p:cNvSpPr txBox="1"/>
          <p:nvPr/>
        </p:nvSpPr>
        <p:spPr>
          <a:xfrm>
            <a:off x="76200" y="76200"/>
            <a:ext cx="762000" cy="246221"/>
          </a:xfrm>
          <a:prstGeom prst="rect">
            <a:avLst/>
          </a:prstGeom>
          <a:noFill/>
        </p:spPr>
        <p:txBody>
          <a:bodyPr wrap="square" rtlCol="0">
            <a:spAutoFit/>
          </a:bodyPr>
          <a:lstStyle/>
          <a:p>
            <a:pPr algn="ctr"/>
            <a:r>
              <a:rPr lang="en-US" sz="1000" dirty="0" smtClean="0">
                <a:hlinkClick r:id="rId4" action="ppaction://hlinksldjump"/>
              </a:rPr>
              <a:t>Mammals</a:t>
            </a:r>
            <a:endParaRPr lang="en-US" sz="10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3">
                <a:lumMod val="50000"/>
              </a:schemeClr>
            </a:gs>
            <a:gs pos="100000">
              <a:schemeClr val="bg2">
                <a:shade val="35000"/>
                <a:satMod val="15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53000" y="381000"/>
            <a:ext cx="4114800" cy="1066800"/>
          </a:xfrm>
        </p:spPr>
        <p:txBody>
          <a:bodyPr>
            <a:noAutofit/>
          </a:bodyPr>
          <a:lstStyle/>
          <a:p>
            <a:pPr algn="ctr"/>
            <a:r>
              <a:rPr lang="en-US" sz="5000" dirty="0" smtClean="0">
                <a:latin typeface="Bradley Hand ITC" pitchFamily="66" charset="0"/>
              </a:rPr>
              <a:t>Chipmunks!</a:t>
            </a:r>
            <a:endParaRPr lang="en-US" sz="5000" dirty="0">
              <a:latin typeface="Bradley Hand ITC" pitchFamily="66" charset="0"/>
            </a:endParaRPr>
          </a:p>
        </p:txBody>
      </p:sp>
      <p:sp>
        <p:nvSpPr>
          <p:cNvPr id="3" name="Text Placeholder 2"/>
          <p:cNvSpPr>
            <a:spLocks noGrp="1"/>
          </p:cNvSpPr>
          <p:nvPr>
            <p:ph type="body" sz="half" idx="2"/>
          </p:nvPr>
        </p:nvSpPr>
        <p:spPr>
          <a:xfrm>
            <a:off x="5410200" y="1600200"/>
            <a:ext cx="3429000" cy="4572000"/>
          </a:xfrm>
        </p:spPr>
        <p:txBody>
          <a:bodyPr/>
          <a:lstStyle/>
          <a:p>
            <a:pPr>
              <a:buFont typeface="Arial"/>
              <a:buChar char="•"/>
            </a:pPr>
            <a:r>
              <a:rPr lang="en-US" dirty="0" smtClean="0"/>
              <a:t> Chipmunks have pouched cheeks so that they can store food in them.</a:t>
            </a:r>
          </a:p>
          <a:p>
            <a:endParaRPr lang="en-US" dirty="0" smtClean="0"/>
          </a:p>
          <a:p>
            <a:pPr>
              <a:buFont typeface="Arial"/>
              <a:buChar char="•"/>
            </a:pPr>
            <a:r>
              <a:rPr lang="en-US" dirty="0" smtClean="0"/>
              <a:t> Most Chipmunks do not live more than one year.</a:t>
            </a:r>
          </a:p>
          <a:p>
            <a:endParaRPr lang="en-US" dirty="0" smtClean="0"/>
          </a:p>
          <a:p>
            <a:pPr>
              <a:buFont typeface="Arial"/>
              <a:buChar char="•"/>
            </a:pPr>
            <a:r>
              <a:rPr lang="en-US" dirty="0" smtClean="0"/>
              <a:t> Chipmunks got their name by the noise they make: “Chip” noises.</a:t>
            </a:r>
          </a:p>
          <a:p>
            <a:endParaRPr lang="en-US" dirty="0" smtClean="0"/>
          </a:p>
          <a:p>
            <a:pPr>
              <a:buFont typeface="Arial"/>
              <a:buChar char="•"/>
            </a:pPr>
            <a:r>
              <a:rPr lang="en-US" dirty="0" smtClean="0"/>
              <a:t> This Chipmunk does not hibernate through the winter entirely; it will wake up from time to time to eat some of its stored nuts and food.</a:t>
            </a:r>
          </a:p>
          <a:p>
            <a:endParaRPr lang="en-US" dirty="0" smtClean="0"/>
          </a:p>
          <a:p>
            <a:pPr>
              <a:buFont typeface="Arial"/>
              <a:buChar char="•"/>
            </a:pPr>
            <a:r>
              <a:rPr lang="en-US" dirty="0" smtClean="0"/>
              <a:t> The Chipmunk prefers to eat things like nuts, corn, fruits, and seeds, but it will eat insects too.</a:t>
            </a:r>
          </a:p>
          <a:p>
            <a:endParaRPr lang="en-US" dirty="0" smtClean="0"/>
          </a:p>
          <a:p>
            <a:pPr>
              <a:buFont typeface="Arial"/>
              <a:buChar char="•"/>
            </a:pPr>
            <a:r>
              <a:rPr lang="en-US" dirty="0" smtClean="0"/>
              <a:t> To escape predators the Chipmunk will run fast to its burrow (home) for safety.</a:t>
            </a:r>
          </a:p>
          <a:p>
            <a:endParaRPr lang="en-US" dirty="0"/>
          </a:p>
        </p:txBody>
      </p:sp>
      <p:pic>
        <p:nvPicPr>
          <p:cNvPr id="7" name="Picture Placeholder 6" descr="chipmunk 1.jpg"/>
          <p:cNvPicPr>
            <a:picLocks noGrp="1" noChangeAspect="1"/>
          </p:cNvPicPr>
          <p:nvPr>
            <p:ph type="pic" idx="1"/>
          </p:nvPr>
        </p:nvPicPr>
        <p:blipFill>
          <a:blip r:embed="rId3" cstate="print"/>
          <a:srcRect t="4017" b="4017"/>
          <a:stretch>
            <a:fillRect/>
          </a:stretch>
        </p:blipFill>
        <p:spPr/>
      </p:pic>
      <p:sp>
        <p:nvSpPr>
          <p:cNvPr id="5" name="TextBox 4"/>
          <p:cNvSpPr txBox="1"/>
          <p:nvPr/>
        </p:nvSpPr>
        <p:spPr>
          <a:xfrm>
            <a:off x="76200" y="76200"/>
            <a:ext cx="762000" cy="246221"/>
          </a:xfrm>
          <a:prstGeom prst="rect">
            <a:avLst/>
          </a:prstGeom>
          <a:noFill/>
        </p:spPr>
        <p:txBody>
          <a:bodyPr wrap="square" rtlCol="0">
            <a:spAutoFit/>
          </a:bodyPr>
          <a:lstStyle/>
          <a:p>
            <a:pPr algn="ctr"/>
            <a:r>
              <a:rPr lang="en-US" sz="1000" dirty="0" smtClean="0">
                <a:hlinkClick r:id="rId4" action="ppaction://hlinksldjump"/>
              </a:rPr>
              <a:t>Mammals</a:t>
            </a:r>
            <a:endParaRPr lang="en-US" sz="10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tx1">
                <a:lumMod val="50000"/>
              </a:schemeClr>
            </a:gs>
            <a:gs pos="100000">
              <a:schemeClr val="bg2">
                <a:shade val="35000"/>
                <a:satMod val="15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81600" y="228600"/>
            <a:ext cx="3810000" cy="1066800"/>
          </a:xfrm>
        </p:spPr>
        <p:txBody>
          <a:bodyPr>
            <a:noAutofit/>
          </a:bodyPr>
          <a:lstStyle/>
          <a:p>
            <a:pPr algn="ctr"/>
            <a:r>
              <a:rPr lang="en-US" sz="5000" dirty="0" smtClean="0">
                <a:latin typeface="Bradley Hand ITC" pitchFamily="66" charset="0"/>
              </a:rPr>
              <a:t>Manatees!</a:t>
            </a:r>
            <a:endParaRPr lang="en-US" sz="5000" dirty="0">
              <a:latin typeface="Bradley Hand ITC" pitchFamily="66" charset="0"/>
            </a:endParaRPr>
          </a:p>
        </p:txBody>
      </p:sp>
      <p:sp>
        <p:nvSpPr>
          <p:cNvPr id="3" name="Text Placeholder 2"/>
          <p:cNvSpPr>
            <a:spLocks noGrp="1"/>
          </p:cNvSpPr>
          <p:nvPr>
            <p:ph type="body" sz="half" idx="2"/>
          </p:nvPr>
        </p:nvSpPr>
        <p:spPr>
          <a:xfrm>
            <a:off x="5410200" y="1295400"/>
            <a:ext cx="3429000" cy="4572000"/>
          </a:xfrm>
        </p:spPr>
        <p:txBody>
          <a:bodyPr>
            <a:normAutofit fontScale="92500" lnSpcReduction="10000"/>
          </a:bodyPr>
          <a:lstStyle/>
          <a:p>
            <a:pPr>
              <a:buFont typeface="Arial" pitchFamily="34" charset="0"/>
              <a:buChar char="•"/>
            </a:pPr>
            <a:r>
              <a:rPr lang="en-US" dirty="0" smtClean="0"/>
              <a:t> The Manatee is VERY BIG! It can weigh up to 1,000 kg or 2,205 lbs.</a:t>
            </a:r>
          </a:p>
          <a:p>
            <a:endParaRPr lang="en-US" dirty="0" smtClean="0"/>
          </a:p>
          <a:p>
            <a:pPr>
              <a:buFont typeface="Arial" pitchFamily="34" charset="0"/>
              <a:buChar char="•"/>
            </a:pPr>
            <a:r>
              <a:rPr lang="en-US" dirty="0" smtClean="0"/>
              <a:t> Manatees are not able to live on land.</a:t>
            </a:r>
          </a:p>
          <a:p>
            <a:endParaRPr lang="en-US" dirty="0" smtClean="0"/>
          </a:p>
          <a:p>
            <a:pPr>
              <a:buFont typeface="Arial" pitchFamily="34" charset="0"/>
              <a:buChar char="•"/>
            </a:pPr>
            <a:r>
              <a:rPr lang="en-US" dirty="0" smtClean="0"/>
              <a:t> The Manatee can live alone or in groups that can go up to 200 other Manatees.</a:t>
            </a:r>
          </a:p>
          <a:p>
            <a:endParaRPr lang="en-US" dirty="0" smtClean="0"/>
          </a:p>
          <a:p>
            <a:pPr>
              <a:buFont typeface="Arial" pitchFamily="34" charset="0"/>
              <a:buChar char="•"/>
            </a:pPr>
            <a:r>
              <a:rPr lang="en-US" dirty="0" smtClean="0"/>
              <a:t> Manatees will only eat water-based or aquatic plants as a food source.</a:t>
            </a:r>
          </a:p>
          <a:p>
            <a:endParaRPr lang="en-US" dirty="0" smtClean="0"/>
          </a:p>
          <a:p>
            <a:pPr>
              <a:buFont typeface="Arial" pitchFamily="34" charset="0"/>
              <a:buChar char="•"/>
            </a:pPr>
            <a:r>
              <a:rPr lang="en-US" dirty="0" smtClean="0"/>
              <a:t> Manatees are an endangered species because of humans hunting them or destruction of their natural habitat.</a:t>
            </a:r>
          </a:p>
          <a:p>
            <a:endParaRPr lang="en-US" dirty="0" smtClean="0"/>
          </a:p>
          <a:p>
            <a:pPr>
              <a:buFont typeface="Arial" pitchFamily="34" charset="0"/>
              <a:buChar char="•"/>
            </a:pPr>
            <a:r>
              <a:rPr lang="en-US" dirty="0" smtClean="0"/>
              <a:t> They are also endangered because too often they are harmed or killed because of boating accidents.</a:t>
            </a:r>
          </a:p>
          <a:p>
            <a:endParaRPr lang="en-US" dirty="0" smtClean="0"/>
          </a:p>
          <a:p>
            <a:pPr>
              <a:buFont typeface="Arial" pitchFamily="34" charset="0"/>
              <a:buChar char="•"/>
            </a:pPr>
            <a:r>
              <a:rPr lang="en-US" dirty="0" smtClean="0"/>
              <a:t> The Manatee is a friendly animal; it will let humans approach them and pet them.</a:t>
            </a:r>
          </a:p>
          <a:p>
            <a:endParaRPr lang="en-US" dirty="0" smtClean="0"/>
          </a:p>
          <a:p>
            <a:pPr>
              <a:buFont typeface="Arial" pitchFamily="34" charset="0"/>
              <a:buChar char="•"/>
            </a:pPr>
            <a:r>
              <a:rPr lang="en-US" dirty="0" smtClean="0"/>
              <a:t> When other Manatees are swimming around each other they will often rub and roll along each other.</a:t>
            </a:r>
            <a:endParaRPr lang="en-US" dirty="0"/>
          </a:p>
        </p:txBody>
      </p:sp>
      <p:pic>
        <p:nvPicPr>
          <p:cNvPr id="7" name="Picture Placeholder 6" descr="manatee 1.jpg"/>
          <p:cNvPicPr>
            <a:picLocks noGrp="1" noChangeAspect="1"/>
          </p:cNvPicPr>
          <p:nvPr>
            <p:ph type="pic" idx="1"/>
          </p:nvPr>
        </p:nvPicPr>
        <p:blipFill>
          <a:blip r:embed="rId3" cstate="print"/>
          <a:srcRect l="12486" r="12486"/>
          <a:stretch>
            <a:fillRect/>
          </a:stretch>
        </p:blipFill>
        <p:spPr/>
      </p:pic>
      <p:sp>
        <p:nvSpPr>
          <p:cNvPr id="5" name="TextBox 4"/>
          <p:cNvSpPr txBox="1"/>
          <p:nvPr/>
        </p:nvSpPr>
        <p:spPr>
          <a:xfrm>
            <a:off x="76200" y="76200"/>
            <a:ext cx="762000" cy="246221"/>
          </a:xfrm>
          <a:prstGeom prst="rect">
            <a:avLst/>
          </a:prstGeom>
          <a:noFill/>
        </p:spPr>
        <p:txBody>
          <a:bodyPr wrap="square" rtlCol="0">
            <a:spAutoFit/>
          </a:bodyPr>
          <a:lstStyle/>
          <a:p>
            <a:pPr algn="ctr"/>
            <a:r>
              <a:rPr lang="en-US" sz="1000" dirty="0" smtClean="0">
                <a:hlinkClick r:id="rId4" action="ppaction://hlinksldjump"/>
              </a:rPr>
              <a:t>Mammals</a:t>
            </a:r>
            <a:endParaRPr lang="en-US" sz="10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6">
                <a:lumMod val="75000"/>
              </a:schemeClr>
            </a:gs>
            <a:gs pos="100000">
              <a:schemeClr val="bg2">
                <a:shade val="35000"/>
                <a:satMod val="15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10200" y="381000"/>
            <a:ext cx="3429000" cy="1066800"/>
          </a:xfrm>
        </p:spPr>
        <p:txBody>
          <a:bodyPr>
            <a:normAutofit/>
          </a:bodyPr>
          <a:lstStyle/>
          <a:p>
            <a:pPr algn="ctr"/>
            <a:r>
              <a:rPr lang="en-US" sz="6600" dirty="0" smtClean="0">
                <a:latin typeface="Bradley Hand ITC" pitchFamily="66" charset="0"/>
              </a:rPr>
              <a:t>Tigers!</a:t>
            </a:r>
            <a:endParaRPr lang="en-US" sz="6600" dirty="0">
              <a:latin typeface="Bradley Hand ITC" pitchFamily="66" charset="0"/>
            </a:endParaRPr>
          </a:p>
        </p:txBody>
      </p:sp>
      <p:sp>
        <p:nvSpPr>
          <p:cNvPr id="3" name="Text Placeholder 2"/>
          <p:cNvSpPr>
            <a:spLocks noGrp="1"/>
          </p:cNvSpPr>
          <p:nvPr>
            <p:ph type="body" sz="half" idx="2"/>
          </p:nvPr>
        </p:nvSpPr>
        <p:spPr>
          <a:xfrm>
            <a:off x="5410200" y="1600200"/>
            <a:ext cx="3429000" cy="4419600"/>
          </a:xfrm>
        </p:spPr>
        <p:txBody>
          <a:bodyPr>
            <a:normAutofit lnSpcReduction="10000"/>
          </a:bodyPr>
          <a:lstStyle/>
          <a:p>
            <a:pPr>
              <a:buFont typeface="Arial" pitchFamily="34" charset="0"/>
              <a:buChar char="•"/>
            </a:pPr>
            <a:r>
              <a:rPr lang="en-US" dirty="0" smtClean="0"/>
              <a:t> Tigers have no known natural predators except humans.</a:t>
            </a:r>
          </a:p>
          <a:p>
            <a:endParaRPr lang="en-US" dirty="0" smtClean="0"/>
          </a:p>
          <a:p>
            <a:pPr>
              <a:buFont typeface="Arial" pitchFamily="34" charset="0"/>
              <a:buChar char="•"/>
            </a:pPr>
            <a:r>
              <a:rPr lang="en-US" dirty="0" smtClean="0"/>
              <a:t> Tigers are stealthy nighttime hunters.</a:t>
            </a:r>
          </a:p>
          <a:p>
            <a:endParaRPr lang="en-US" dirty="0" smtClean="0"/>
          </a:p>
          <a:p>
            <a:pPr>
              <a:buFont typeface="Arial" pitchFamily="34" charset="0"/>
              <a:buChar char="•"/>
            </a:pPr>
            <a:r>
              <a:rPr lang="en-US" dirty="0" smtClean="0"/>
              <a:t> Tigers use scent markings to communicate between each other.</a:t>
            </a:r>
          </a:p>
          <a:p>
            <a:endParaRPr lang="en-US" dirty="0" smtClean="0"/>
          </a:p>
          <a:p>
            <a:pPr>
              <a:buFont typeface="Arial" pitchFamily="34" charset="0"/>
              <a:buChar char="•"/>
            </a:pPr>
            <a:r>
              <a:rPr lang="en-US" dirty="0" smtClean="0"/>
              <a:t> The longest relationship between any tigers is between a mother and her offspring.</a:t>
            </a:r>
          </a:p>
          <a:p>
            <a:endParaRPr lang="en-US" dirty="0" smtClean="0"/>
          </a:p>
          <a:p>
            <a:pPr>
              <a:buFont typeface="Arial" pitchFamily="34" charset="0"/>
              <a:buChar char="•"/>
            </a:pPr>
            <a:r>
              <a:rPr lang="en-US" dirty="0" smtClean="0"/>
              <a:t> Tigers can live up to between 8-10 years in the wild; some tigers have been known to live into their 20s in captivity.</a:t>
            </a:r>
          </a:p>
          <a:p>
            <a:endParaRPr lang="en-US" dirty="0" smtClean="0"/>
          </a:p>
          <a:p>
            <a:pPr>
              <a:buFont typeface="Arial" pitchFamily="34" charset="0"/>
              <a:buChar char="•"/>
            </a:pPr>
            <a:r>
              <a:rPr lang="en-US" dirty="0" smtClean="0"/>
              <a:t> Tigers do not require a lot in order to survive; all they need is some vegetation for shelter, water, and prey to hunt.</a:t>
            </a:r>
          </a:p>
          <a:p>
            <a:endParaRPr lang="en-US" dirty="0" smtClean="0"/>
          </a:p>
          <a:p>
            <a:pPr>
              <a:buFont typeface="Arial" pitchFamily="34" charset="0"/>
              <a:buChar char="•"/>
            </a:pPr>
            <a:r>
              <a:rPr lang="en-US" dirty="0" smtClean="0"/>
              <a:t> All Tiger subspecies are severely endangered because of human hunting and destruction of Tigers’ habitats.</a:t>
            </a:r>
          </a:p>
        </p:txBody>
      </p:sp>
      <p:pic>
        <p:nvPicPr>
          <p:cNvPr id="7" name="Picture Placeholder 6" descr="tiger 1.jpg"/>
          <p:cNvPicPr>
            <a:picLocks noGrp="1" noChangeAspect="1"/>
          </p:cNvPicPr>
          <p:nvPr>
            <p:ph type="pic" idx="1"/>
          </p:nvPr>
        </p:nvPicPr>
        <p:blipFill>
          <a:blip r:embed="rId3" cstate="print"/>
          <a:srcRect t="13314" b="13314"/>
          <a:stretch>
            <a:fillRect/>
          </a:stretch>
        </p:blipFill>
        <p:spPr/>
      </p:pic>
      <p:sp>
        <p:nvSpPr>
          <p:cNvPr id="5" name="TextBox 4"/>
          <p:cNvSpPr txBox="1"/>
          <p:nvPr/>
        </p:nvSpPr>
        <p:spPr>
          <a:xfrm>
            <a:off x="76200" y="76200"/>
            <a:ext cx="762000" cy="246221"/>
          </a:xfrm>
          <a:prstGeom prst="rect">
            <a:avLst/>
          </a:prstGeom>
          <a:noFill/>
        </p:spPr>
        <p:txBody>
          <a:bodyPr wrap="square" rtlCol="0">
            <a:spAutoFit/>
          </a:bodyPr>
          <a:lstStyle/>
          <a:p>
            <a:pPr algn="ctr"/>
            <a:r>
              <a:rPr lang="en-US" sz="1000" dirty="0" smtClean="0">
                <a:hlinkClick r:id="rId4" action="ppaction://hlinksldjump"/>
              </a:rPr>
              <a:t>Mammals</a:t>
            </a:r>
            <a:endParaRPr lang="en-US" sz="10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gradFill>
          <a:gsLst>
            <a:gs pos="30000">
              <a:schemeClr val="accent6">
                <a:lumMod val="50000"/>
                <a:alpha val="84000"/>
              </a:schemeClr>
            </a:gs>
            <a:gs pos="50000">
              <a:srgbClr val="9CB86E"/>
            </a:gs>
            <a:gs pos="100000">
              <a:srgbClr val="156B13"/>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320040"/>
            <a:ext cx="7239000" cy="1143000"/>
          </a:xfrm>
        </p:spPr>
        <p:txBody>
          <a:bodyPr>
            <a:normAutofit/>
          </a:bodyPr>
          <a:lstStyle/>
          <a:p>
            <a:pPr algn="ctr"/>
            <a:r>
              <a:rPr lang="en-US" sz="6600" dirty="0" smtClean="0">
                <a:latin typeface="Bradley Hand ITC" pitchFamily="66" charset="0"/>
              </a:rPr>
              <a:t>Reptiles</a:t>
            </a:r>
            <a:endParaRPr lang="en-US" sz="6600" dirty="0">
              <a:latin typeface="Bradley Hand ITC" pitchFamily="66" charset="0"/>
            </a:endParaRPr>
          </a:p>
        </p:txBody>
      </p:sp>
      <p:pic>
        <p:nvPicPr>
          <p:cNvPr id="7" name="Content Placeholder 6" descr="boa constrictor 2.jpg"/>
          <p:cNvPicPr>
            <a:picLocks noGrp="1" noChangeAspect="1"/>
          </p:cNvPicPr>
          <p:nvPr>
            <p:ph idx="1"/>
          </p:nvPr>
        </p:nvPicPr>
        <p:blipFill>
          <a:blip r:embed="rId3" cstate="print"/>
          <a:stretch>
            <a:fillRect/>
          </a:stretch>
        </p:blipFill>
        <p:spPr>
          <a:xfrm>
            <a:off x="381000" y="1524000"/>
            <a:ext cx="1909179" cy="1534980"/>
          </a:xfrm>
        </p:spPr>
      </p:pic>
      <p:sp>
        <p:nvSpPr>
          <p:cNvPr id="4" name="Rectangle 3"/>
          <p:cNvSpPr/>
          <p:nvPr/>
        </p:nvSpPr>
        <p:spPr>
          <a:xfrm>
            <a:off x="152400" y="152400"/>
            <a:ext cx="604653" cy="253916"/>
          </a:xfrm>
          <a:prstGeom prst="rect">
            <a:avLst/>
          </a:prstGeom>
        </p:spPr>
        <p:txBody>
          <a:bodyPr wrap="none">
            <a:spAutoFit/>
          </a:bodyPr>
          <a:lstStyle/>
          <a:p>
            <a:r>
              <a:rPr lang="en-US" sz="1050" dirty="0" smtClean="0">
                <a:hlinkClick r:id="rId4" action="ppaction://hlinksldjump"/>
              </a:rPr>
              <a:t>Groups</a:t>
            </a:r>
            <a:endParaRPr lang="en-US" sz="1050" dirty="0"/>
          </a:p>
        </p:txBody>
      </p:sp>
      <p:pic>
        <p:nvPicPr>
          <p:cNvPr id="8" name="Picture 7" descr="crocodile 2.jpg"/>
          <p:cNvPicPr>
            <a:picLocks noChangeAspect="1"/>
          </p:cNvPicPr>
          <p:nvPr/>
        </p:nvPicPr>
        <p:blipFill>
          <a:blip r:embed="rId5" cstate="print"/>
          <a:stretch>
            <a:fillRect/>
          </a:stretch>
        </p:blipFill>
        <p:spPr>
          <a:xfrm>
            <a:off x="2971800" y="1524000"/>
            <a:ext cx="2057400" cy="1543050"/>
          </a:xfrm>
          <a:prstGeom prst="rect">
            <a:avLst/>
          </a:prstGeom>
        </p:spPr>
      </p:pic>
      <p:pic>
        <p:nvPicPr>
          <p:cNvPr id="9" name="Picture 8" descr="sea turtle 2.jpg"/>
          <p:cNvPicPr>
            <a:picLocks noChangeAspect="1"/>
          </p:cNvPicPr>
          <p:nvPr/>
        </p:nvPicPr>
        <p:blipFill>
          <a:blip r:embed="rId6" cstate="print"/>
          <a:stretch>
            <a:fillRect/>
          </a:stretch>
        </p:blipFill>
        <p:spPr>
          <a:xfrm>
            <a:off x="5715000" y="1524000"/>
            <a:ext cx="2057400" cy="1543050"/>
          </a:xfrm>
          <a:prstGeom prst="rect">
            <a:avLst/>
          </a:prstGeom>
        </p:spPr>
      </p:pic>
      <p:sp>
        <p:nvSpPr>
          <p:cNvPr id="10" name="TextBox 9"/>
          <p:cNvSpPr txBox="1"/>
          <p:nvPr/>
        </p:nvSpPr>
        <p:spPr>
          <a:xfrm>
            <a:off x="381000" y="3048000"/>
            <a:ext cx="1905000" cy="338554"/>
          </a:xfrm>
          <a:prstGeom prst="rect">
            <a:avLst/>
          </a:prstGeom>
          <a:noFill/>
        </p:spPr>
        <p:txBody>
          <a:bodyPr wrap="square" rtlCol="0">
            <a:spAutoFit/>
          </a:bodyPr>
          <a:lstStyle/>
          <a:p>
            <a:pPr algn="ctr"/>
            <a:r>
              <a:rPr lang="en-US" sz="1600" b="1" dirty="0" smtClean="0">
                <a:latin typeface="Bradley Hand ITC" pitchFamily="66" charset="0"/>
                <a:hlinkClick r:id="rId7" action="ppaction://hlinksldjump"/>
              </a:rPr>
              <a:t>Boa Constrictors</a:t>
            </a:r>
            <a:endParaRPr lang="en-US" sz="1600" b="1" dirty="0">
              <a:latin typeface="Bradley Hand ITC" pitchFamily="66" charset="0"/>
            </a:endParaRPr>
          </a:p>
        </p:txBody>
      </p:sp>
      <p:sp>
        <p:nvSpPr>
          <p:cNvPr id="11" name="TextBox 10"/>
          <p:cNvSpPr txBox="1"/>
          <p:nvPr/>
        </p:nvSpPr>
        <p:spPr>
          <a:xfrm>
            <a:off x="2971800" y="3048000"/>
            <a:ext cx="2057400" cy="338554"/>
          </a:xfrm>
          <a:prstGeom prst="rect">
            <a:avLst/>
          </a:prstGeom>
          <a:noFill/>
        </p:spPr>
        <p:txBody>
          <a:bodyPr wrap="square" rtlCol="0">
            <a:spAutoFit/>
          </a:bodyPr>
          <a:lstStyle/>
          <a:p>
            <a:pPr algn="ctr"/>
            <a:r>
              <a:rPr lang="en-US" sz="1600" b="1" dirty="0" smtClean="0">
                <a:latin typeface="Bradley Hand ITC" pitchFamily="66" charset="0"/>
                <a:hlinkClick r:id="rId8" action="ppaction://hlinksldjump"/>
              </a:rPr>
              <a:t>Crocodiles</a:t>
            </a:r>
            <a:endParaRPr lang="en-US" sz="1600" b="1" dirty="0">
              <a:latin typeface="Bradley Hand ITC" pitchFamily="66" charset="0"/>
            </a:endParaRPr>
          </a:p>
        </p:txBody>
      </p:sp>
      <p:sp>
        <p:nvSpPr>
          <p:cNvPr id="12" name="TextBox 11"/>
          <p:cNvSpPr txBox="1"/>
          <p:nvPr/>
        </p:nvSpPr>
        <p:spPr>
          <a:xfrm>
            <a:off x="5715000" y="3048000"/>
            <a:ext cx="2057400" cy="338554"/>
          </a:xfrm>
          <a:prstGeom prst="rect">
            <a:avLst/>
          </a:prstGeom>
          <a:noFill/>
        </p:spPr>
        <p:txBody>
          <a:bodyPr wrap="square" rtlCol="0">
            <a:spAutoFit/>
          </a:bodyPr>
          <a:lstStyle/>
          <a:p>
            <a:pPr algn="ctr"/>
            <a:r>
              <a:rPr lang="en-US" sz="1600" b="1" dirty="0" smtClean="0">
                <a:latin typeface="Bradley Hand ITC" pitchFamily="66" charset="0"/>
                <a:hlinkClick r:id="rId9" action="ppaction://hlinksldjump"/>
              </a:rPr>
              <a:t>Sea Turtles</a:t>
            </a:r>
            <a:endParaRPr lang="en-US" sz="1600" b="1" dirty="0">
              <a:latin typeface="Bradley Hand ITC" pitchFamily="66" charset="0"/>
            </a:endParaRPr>
          </a:p>
        </p:txBody>
      </p:sp>
      <p:sp>
        <p:nvSpPr>
          <p:cNvPr id="13" name="TextBox 12"/>
          <p:cNvSpPr txBox="1"/>
          <p:nvPr/>
        </p:nvSpPr>
        <p:spPr>
          <a:xfrm>
            <a:off x="381000" y="3581400"/>
            <a:ext cx="7772400" cy="2308324"/>
          </a:xfrm>
          <a:prstGeom prst="rect">
            <a:avLst/>
          </a:prstGeom>
          <a:noFill/>
        </p:spPr>
        <p:txBody>
          <a:bodyPr wrap="square" numCol="2" rtlCol="0">
            <a:spAutoFit/>
          </a:bodyPr>
          <a:lstStyle/>
          <a:p>
            <a:pPr>
              <a:buFont typeface="Arial" pitchFamily="34" charset="0"/>
              <a:buChar char="•"/>
            </a:pPr>
            <a:r>
              <a:rPr lang="en-US" dirty="0" smtClean="0"/>
              <a:t> </a:t>
            </a:r>
            <a:r>
              <a:rPr lang="en-US" sz="1400" dirty="0" smtClean="0"/>
              <a:t>Reptiles are cold-blooded animals</a:t>
            </a:r>
          </a:p>
          <a:p>
            <a:endParaRPr lang="en-US" sz="1400" dirty="0" smtClean="0"/>
          </a:p>
          <a:p>
            <a:pPr>
              <a:buFont typeface="Arial" pitchFamily="34" charset="0"/>
              <a:buChar char="•"/>
            </a:pPr>
            <a:r>
              <a:rPr lang="en-US" sz="1400" dirty="0" smtClean="0"/>
              <a:t> Many Reptiles hatch from eggs when born, but others like snakes are sometimes born alive.</a:t>
            </a:r>
          </a:p>
          <a:p>
            <a:endParaRPr lang="en-US" sz="1400" dirty="0" smtClean="0"/>
          </a:p>
          <a:p>
            <a:pPr>
              <a:buFont typeface="Arial" pitchFamily="34" charset="0"/>
              <a:buChar char="•"/>
            </a:pPr>
            <a:r>
              <a:rPr lang="en-US" sz="1400" dirty="0" smtClean="0"/>
              <a:t> The Reptile’s skin is usually dry and also scaly.</a:t>
            </a:r>
          </a:p>
          <a:p>
            <a:endParaRPr lang="en-US" sz="1400" dirty="0" smtClean="0"/>
          </a:p>
          <a:p>
            <a:endParaRPr lang="en-US" sz="1400" dirty="0" smtClean="0"/>
          </a:p>
          <a:p>
            <a:pPr>
              <a:buFont typeface="Arial" pitchFamily="34" charset="0"/>
              <a:buChar char="•"/>
            </a:pPr>
            <a:r>
              <a:rPr lang="en-US" sz="1400" dirty="0" smtClean="0"/>
              <a:t> Reptiles do not eat as often as other mammals.</a:t>
            </a:r>
          </a:p>
          <a:p>
            <a:endParaRPr lang="en-US" sz="1400" dirty="0" smtClean="0"/>
          </a:p>
          <a:p>
            <a:pPr>
              <a:buFont typeface="Arial" pitchFamily="34" charset="0"/>
              <a:buChar char="•"/>
            </a:pPr>
            <a:r>
              <a:rPr lang="en-US" sz="1400" dirty="0" smtClean="0"/>
              <a:t> Dinosaurs that lived long ago were Reptiles.</a:t>
            </a:r>
          </a:p>
          <a:p>
            <a:endParaRPr lang="en-US" sz="1400" dirty="0" smtClean="0"/>
          </a:p>
          <a:p>
            <a:pPr>
              <a:buFont typeface="Arial" pitchFamily="34" charset="0"/>
              <a:buChar char="•"/>
            </a:pPr>
            <a:r>
              <a:rPr lang="en-US" sz="1400" dirty="0" smtClean="0"/>
              <a:t> Many Reptiles when they grow will shed their skin.</a:t>
            </a:r>
            <a:endParaRPr lang="en-US" sz="1400" dirty="0"/>
          </a:p>
        </p:txBody>
      </p:sp>
      <p:sp>
        <p:nvSpPr>
          <p:cNvPr id="14" name="TextBox 13"/>
          <p:cNvSpPr txBox="1"/>
          <p:nvPr/>
        </p:nvSpPr>
        <p:spPr>
          <a:xfrm>
            <a:off x="2209800" y="5334000"/>
            <a:ext cx="3429000" cy="369332"/>
          </a:xfrm>
          <a:prstGeom prst="rect">
            <a:avLst/>
          </a:prstGeom>
          <a:noFill/>
        </p:spPr>
        <p:txBody>
          <a:bodyPr wrap="square" rtlCol="0">
            <a:spAutoFit/>
          </a:bodyPr>
          <a:lstStyle/>
          <a:p>
            <a:pPr algn="ctr"/>
            <a:r>
              <a:rPr lang="en-US" dirty="0" smtClean="0"/>
              <a:t>Check out these </a:t>
            </a:r>
            <a:r>
              <a:rPr lang="en-US" dirty="0" smtClean="0">
                <a:solidFill>
                  <a:schemeClr val="bg1">
                    <a:lumMod val="75000"/>
                  </a:schemeClr>
                </a:solidFill>
                <a:latin typeface="Kids" pitchFamily="66" charset="0"/>
              </a:rPr>
              <a:t>cool</a:t>
            </a:r>
            <a:r>
              <a:rPr lang="en-US" dirty="0" smtClean="0"/>
              <a:t> Reptiles!</a:t>
            </a: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3">
                <a:lumMod val="50000"/>
              </a:schemeClr>
            </a:gs>
            <a:gs pos="100000">
              <a:schemeClr val="bg2">
                <a:shade val="35000"/>
                <a:satMod val="15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53000" y="381000"/>
            <a:ext cx="4191000" cy="1524000"/>
          </a:xfrm>
        </p:spPr>
        <p:txBody>
          <a:bodyPr>
            <a:noAutofit/>
          </a:bodyPr>
          <a:lstStyle/>
          <a:p>
            <a:pPr algn="ctr"/>
            <a:r>
              <a:rPr lang="en-US" sz="4000" dirty="0" smtClean="0">
                <a:solidFill>
                  <a:schemeClr val="accent3"/>
                </a:solidFill>
                <a:latin typeface="Bradley Hand ITC" pitchFamily="66" charset="0"/>
              </a:rPr>
              <a:t>Boa Constrictors!</a:t>
            </a:r>
            <a:endParaRPr lang="en-US" sz="4000" dirty="0">
              <a:solidFill>
                <a:schemeClr val="accent3"/>
              </a:solidFill>
              <a:latin typeface="Bradley Hand ITC" pitchFamily="66" charset="0"/>
            </a:endParaRPr>
          </a:p>
        </p:txBody>
      </p:sp>
      <p:sp>
        <p:nvSpPr>
          <p:cNvPr id="3" name="Text Placeholder 2"/>
          <p:cNvSpPr>
            <a:spLocks noGrp="1"/>
          </p:cNvSpPr>
          <p:nvPr>
            <p:ph type="body" sz="half" idx="2"/>
          </p:nvPr>
        </p:nvSpPr>
        <p:spPr>
          <a:xfrm>
            <a:off x="5410200" y="2133600"/>
            <a:ext cx="3429000" cy="4038600"/>
          </a:xfrm>
        </p:spPr>
        <p:txBody>
          <a:bodyPr>
            <a:normAutofit fontScale="92500" lnSpcReduction="20000"/>
          </a:bodyPr>
          <a:lstStyle/>
          <a:p>
            <a:pPr>
              <a:buFont typeface="Arial" pitchFamily="34" charset="0"/>
              <a:buChar char="•"/>
            </a:pPr>
            <a:r>
              <a:rPr lang="en-US" dirty="0" smtClean="0"/>
              <a:t> The Boa Constrictor typically lives in the Rainforest, but can also be found in woodland areas and semi-deserts.</a:t>
            </a:r>
          </a:p>
          <a:p>
            <a:endParaRPr lang="en-US" dirty="0" smtClean="0"/>
          </a:p>
          <a:p>
            <a:pPr>
              <a:buFont typeface="Arial" pitchFamily="34" charset="0"/>
              <a:buChar char="•"/>
            </a:pPr>
            <a:r>
              <a:rPr lang="en-US" dirty="0" smtClean="0"/>
              <a:t> On average the Boa is around 2.5 meters or 8.2 feet long, but can get as big as 4 meters or 13.1 feet long.</a:t>
            </a:r>
          </a:p>
          <a:p>
            <a:endParaRPr lang="en-US" dirty="0" smtClean="0"/>
          </a:p>
          <a:p>
            <a:pPr>
              <a:buFont typeface="Arial" pitchFamily="34" charset="0"/>
              <a:buChar char="•"/>
            </a:pPr>
            <a:r>
              <a:rPr lang="en-US" dirty="0" smtClean="0"/>
              <a:t> Boas can live on average 20 years in the wild and 40 years in captivity.</a:t>
            </a:r>
          </a:p>
          <a:p>
            <a:endParaRPr lang="en-US" dirty="0" smtClean="0"/>
          </a:p>
          <a:p>
            <a:pPr>
              <a:buFont typeface="Arial" pitchFamily="34" charset="0"/>
              <a:buChar char="•"/>
            </a:pPr>
            <a:r>
              <a:rPr lang="en-US" dirty="0" smtClean="0"/>
              <a:t> Most Boas prefer to be nocturnal, (nighttime creatures) but they will sunbathe if it is cold outside to keep warm.</a:t>
            </a:r>
          </a:p>
          <a:p>
            <a:endParaRPr lang="en-US" dirty="0" smtClean="0"/>
          </a:p>
          <a:p>
            <a:pPr>
              <a:buFont typeface="Arial" pitchFamily="34" charset="0"/>
              <a:buChar char="•"/>
            </a:pPr>
            <a:r>
              <a:rPr lang="en-US" dirty="0" smtClean="0"/>
              <a:t> The Boa Constrictor will eat mostly small mammals like bird and rodents; they will, however, dine on anything that can fit into their mouth if need be.</a:t>
            </a:r>
          </a:p>
          <a:p>
            <a:endParaRPr lang="en-US" dirty="0" smtClean="0"/>
          </a:p>
          <a:p>
            <a:pPr>
              <a:buFont typeface="Arial" pitchFamily="34" charset="0"/>
              <a:buChar char="•"/>
            </a:pPr>
            <a:r>
              <a:rPr lang="en-US" dirty="0" smtClean="0"/>
              <a:t> Boa Constrictors will bite if they feel threatened.</a:t>
            </a:r>
          </a:p>
          <a:p>
            <a:endParaRPr lang="en-US" dirty="0" smtClean="0"/>
          </a:p>
          <a:p>
            <a:pPr>
              <a:buFont typeface="Arial" pitchFamily="34" charset="0"/>
              <a:buChar char="•"/>
            </a:pPr>
            <a:r>
              <a:rPr lang="en-US" dirty="0" smtClean="0"/>
              <a:t>The Boa is a very popular snake to keep as a pet.</a:t>
            </a:r>
            <a:endParaRPr lang="en-US" dirty="0"/>
          </a:p>
        </p:txBody>
      </p:sp>
      <p:pic>
        <p:nvPicPr>
          <p:cNvPr id="7" name="Picture Placeholder 6" descr="boa constrictor 1.jpg"/>
          <p:cNvPicPr>
            <a:picLocks noGrp="1" noChangeAspect="1"/>
          </p:cNvPicPr>
          <p:nvPr>
            <p:ph type="pic" idx="1"/>
          </p:nvPr>
        </p:nvPicPr>
        <p:blipFill>
          <a:blip r:embed="rId3" cstate="print"/>
          <a:srcRect t="6217" b="6217"/>
          <a:stretch>
            <a:fillRect/>
          </a:stretch>
        </p:blipFill>
        <p:spPr>
          <a:xfrm>
            <a:off x="685800" y="1066800"/>
            <a:ext cx="4206240" cy="4206240"/>
          </a:xfrm>
        </p:spPr>
      </p:pic>
      <p:sp>
        <p:nvSpPr>
          <p:cNvPr id="5" name="TextBox 4"/>
          <p:cNvSpPr txBox="1"/>
          <p:nvPr/>
        </p:nvSpPr>
        <p:spPr>
          <a:xfrm>
            <a:off x="76200" y="76200"/>
            <a:ext cx="762000" cy="246221"/>
          </a:xfrm>
          <a:prstGeom prst="rect">
            <a:avLst/>
          </a:prstGeom>
          <a:noFill/>
        </p:spPr>
        <p:txBody>
          <a:bodyPr wrap="square" rtlCol="0">
            <a:spAutoFit/>
          </a:bodyPr>
          <a:lstStyle/>
          <a:p>
            <a:pPr algn="ctr"/>
            <a:r>
              <a:rPr lang="en-US" sz="1000" dirty="0" smtClean="0">
                <a:hlinkClick r:id="rId4" action="ppaction://hlinksldjump"/>
              </a:rPr>
              <a:t>Reptiles</a:t>
            </a:r>
            <a:endParaRPr lang="en-US" sz="10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6">
                <a:lumMod val="60000"/>
                <a:lumOff val="40000"/>
              </a:schemeClr>
            </a:gs>
            <a:gs pos="100000">
              <a:schemeClr val="bg2">
                <a:shade val="35000"/>
                <a:satMod val="15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53000" y="228600"/>
            <a:ext cx="4191000" cy="1066800"/>
          </a:xfrm>
        </p:spPr>
        <p:txBody>
          <a:bodyPr>
            <a:noAutofit/>
          </a:bodyPr>
          <a:lstStyle/>
          <a:p>
            <a:pPr algn="ctr"/>
            <a:r>
              <a:rPr lang="en-US" sz="4800" dirty="0" smtClean="0">
                <a:solidFill>
                  <a:schemeClr val="accent1">
                    <a:lumMod val="50000"/>
                  </a:schemeClr>
                </a:solidFill>
                <a:latin typeface="Bradley Hand ITC" pitchFamily="66" charset="0"/>
              </a:rPr>
              <a:t>Crocodiles!</a:t>
            </a:r>
            <a:endParaRPr lang="en-US" sz="4800" dirty="0">
              <a:solidFill>
                <a:schemeClr val="accent1">
                  <a:lumMod val="50000"/>
                </a:schemeClr>
              </a:solidFill>
              <a:latin typeface="Bradley Hand ITC" pitchFamily="66" charset="0"/>
            </a:endParaRPr>
          </a:p>
        </p:txBody>
      </p:sp>
      <p:sp>
        <p:nvSpPr>
          <p:cNvPr id="3" name="Text Placeholder 2"/>
          <p:cNvSpPr>
            <a:spLocks noGrp="1"/>
          </p:cNvSpPr>
          <p:nvPr>
            <p:ph type="body" sz="half" idx="2"/>
          </p:nvPr>
        </p:nvSpPr>
        <p:spPr>
          <a:xfrm>
            <a:off x="5410200" y="1524000"/>
            <a:ext cx="3429000" cy="4495800"/>
          </a:xfrm>
        </p:spPr>
        <p:txBody>
          <a:bodyPr>
            <a:normAutofit fontScale="92500"/>
          </a:bodyPr>
          <a:lstStyle/>
          <a:p>
            <a:pPr>
              <a:buFont typeface="Arial" pitchFamily="34" charset="0"/>
              <a:buChar char="•"/>
            </a:pPr>
            <a:r>
              <a:rPr lang="en-US" dirty="0" smtClean="0"/>
              <a:t> The Crocodile can live up to 100 years! On average in the wild most will live to 65 years old.</a:t>
            </a:r>
          </a:p>
          <a:p>
            <a:endParaRPr lang="en-US" dirty="0" smtClean="0"/>
          </a:p>
          <a:p>
            <a:pPr>
              <a:buFont typeface="Arial" pitchFamily="34" charset="0"/>
              <a:buChar char="•"/>
            </a:pPr>
            <a:r>
              <a:rPr lang="en-US" dirty="0" smtClean="0"/>
              <a:t> These Crocodiles are loners; they prefer to spend their time alone.</a:t>
            </a:r>
          </a:p>
          <a:p>
            <a:endParaRPr lang="en-US" dirty="0" smtClean="0"/>
          </a:p>
          <a:p>
            <a:pPr>
              <a:buFont typeface="Arial" pitchFamily="34" charset="0"/>
              <a:buChar char="•"/>
            </a:pPr>
            <a:r>
              <a:rPr lang="en-US" dirty="0" smtClean="0"/>
              <a:t> Crocodiles will lay in the sun with their mouths open to maintain body temperature.</a:t>
            </a:r>
          </a:p>
          <a:p>
            <a:endParaRPr lang="en-US" dirty="0" smtClean="0"/>
          </a:p>
          <a:p>
            <a:pPr>
              <a:buFont typeface="Arial" pitchFamily="34" charset="0"/>
              <a:buChar char="•"/>
            </a:pPr>
            <a:r>
              <a:rPr lang="en-US" dirty="0" smtClean="0"/>
              <a:t> The Crocodile will swallow its food whole.</a:t>
            </a:r>
          </a:p>
          <a:p>
            <a:endParaRPr lang="en-US" dirty="0" smtClean="0"/>
          </a:p>
          <a:p>
            <a:pPr>
              <a:buFont typeface="Arial" pitchFamily="34" charset="0"/>
              <a:buChar char="•"/>
            </a:pPr>
            <a:r>
              <a:rPr lang="en-US" dirty="0" smtClean="0"/>
              <a:t> Crocodiles will eat fish, turtles, small mammals, and sometimes birds.</a:t>
            </a:r>
          </a:p>
          <a:p>
            <a:endParaRPr lang="en-US" dirty="0" smtClean="0"/>
          </a:p>
          <a:p>
            <a:pPr>
              <a:buFont typeface="Arial" pitchFamily="34" charset="0"/>
              <a:buChar char="•"/>
            </a:pPr>
            <a:r>
              <a:rPr lang="en-US" dirty="0" smtClean="0"/>
              <a:t> These Reptiles are strong predators!</a:t>
            </a:r>
          </a:p>
          <a:p>
            <a:endParaRPr lang="en-US" dirty="0" smtClean="0"/>
          </a:p>
          <a:p>
            <a:pPr>
              <a:buFont typeface="Arial" pitchFamily="34" charset="0"/>
              <a:buChar char="•"/>
            </a:pPr>
            <a:r>
              <a:rPr lang="en-US" dirty="0" smtClean="0"/>
              <a:t> Most Crocodiles are active in the nighttime spending time in the water. Crocodiles prefer to remain inactive in the daylight.</a:t>
            </a:r>
          </a:p>
          <a:p>
            <a:endParaRPr lang="en-US" dirty="0" smtClean="0"/>
          </a:p>
          <a:p>
            <a:pPr>
              <a:buFont typeface="Arial" pitchFamily="34" charset="0"/>
              <a:buChar char="•"/>
            </a:pPr>
            <a:r>
              <a:rPr lang="en-US" dirty="0" smtClean="0"/>
              <a:t> The sunlight helps with their digestion.</a:t>
            </a:r>
            <a:endParaRPr lang="en-US" dirty="0"/>
          </a:p>
        </p:txBody>
      </p:sp>
      <p:pic>
        <p:nvPicPr>
          <p:cNvPr id="7" name="Picture Placeholder 6" descr="crocodile 1.jpg"/>
          <p:cNvPicPr>
            <a:picLocks noGrp="1" noChangeAspect="1"/>
          </p:cNvPicPr>
          <p:nvPr>
            <p:ph type="pic" idx="1"/>
          </p:nvPr>
        </p:nvPicPr>
        <p:blipFill>
          <a:blip r:embed="rId3" cstate="print"/>
          <a:srcRect l="16687" r="16687"/>
          <a:stretch>
            <a:fillRect/>
          </a:stretch>
        </p:blipFill>
        <p:spPr/>
      </p:pic>
      <p:sp>
        <p:nvSpPr>
          <p:cNvPr id="5" name="TextBox 4"/>
          <p:cNvSpPr txBox="1"/>
          <p:nvPr/>
        </p:nvSpPr>
        <p:spPr>
          <a:xfrm>
            <a:off x="76200" y="76200"/>
            <a:ext cx="762000" cy="246221"/>
          </a:xfrm>
          <a:prstGeom prst="rect">
            <a:avLst/>
          </a:prstGeom>
          <a:noFill/>
        </p:spPr>
        <p:txBody>
          <a:bodyPr wrap="square" rtlCol="0">
            <a:spAutoFit/>
          </a:bodyPr>
          <a:lstStyle/>
          <a:p>
            <a:pPr algn="ctr"/>
            <a:r>
              <a:rPr lang="en-US" sz="1000" dirty="0" smtClean="0">
                <a:hlinkClick r:id="rId4" action="ppaction://hlinksldjump"/>
              </a:rPr>
              <a:t>Reptiles</a:t>
            </a:r>
            <a:endParaRPr lang="en-US" sz="1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67B1B"/>
            </a:gs>
            <a:gs pos="30000">
              <a:srgbClr val="D49E6C"/>
            </a:gs>
            <a:gs pos="70000">
              <a:srgbClr val="A65528"/>
            </a:gs>
            <a:gs pos="100000">
              <a:srgbClr val="663012"/>
            </a:gs>
          </a:gsLst>
          <a:lin ang="27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76400" y="152400"/>
            <a:ext cx="4800600" cy="1143000"/>
          </a:xfrm>
        </p:spPr>
        <p:txBody>
          <a:bodyPr>
            <a:noAutofit/>
          </a:bodyPr>
          <a:lstStyle/>
          <a:p>
            <a:pPr algn="ctr"/>
            <a:r>
              <a:rPr lang="en-US" sz="5400" dirty="0" smtClean="0">
                <a:solidFill>
                  <a:schemeClr val="accent3"/>
                </a:solidFill>
                <a:latin typeface="Bradley Hand ITC" pitchFamily="66" charset="0"/>
              </a:rPr>
              <a:t>Amphibians</a:t>
            </a:r>
            <a:endParaRPr lang="en-US" sz="5400" dirty="0">
              <a:solidFill>
                <a:schemeClr val="accent3"/>
              </a:solidFill>
              <a:latin typeface="Bradley Hand ITC" pitchFamily="66" charset="0"/>
            </a:endParaRPr>
          </a:p>
        </p:txBody>
      </p:sp>
      <p:pic>
        <p:nvPicPr>
          <p:cNvPr id="5" name="Content Placeholder 4" descr="frog 2.jpg"/>
          <p:cNvPicPr>
            <a:picLocks noGrp="1" noChangeAspect="1"/>
          </p:cNvPicPr>
          <p:nvPr>
            <p:ph idx="1"/>
          </p:nvPr>
        </p:nvPicPr>
        <p:blipFill>
          <a:blip r:embed="rId3" cstate="print"/>
          <a:stretch>
            <a:fillRect/>
          </a:stretch>
        </p:blipFill>
        <p:spPr>
          <a:xfrm>
            <a:off x="152400" y="4495800"/>
            <a:ext cx="2209800" cy="1524000"/>
          </a:xfrm>
        </p:spPr>
      </p:pic>
      <p:sp>
        <p:nvSpPr>
          <p:cNvPr id="4" name="TextBox 3"/>
          <p:cNvSpPr txBox="1"/>
          <p:nvPr/>
        </p:nvSpPr>
        <p:spPr>
          <a:xfrm>
            <a:off x="76200" y="152400"/>
            <a:ext cx="609600" cy="253916"/>
          </a:xfrm>
          <a:prstGeom prst="rect">
            <a:avLst/>
          </a:prstGeom>
          <a:noFill/>
        </p:spPr>
        <p:txBody>
          <a:bodyPr wrap="square" rtlCol="0">
            <a:spAutoFit/>
          </a:bodyPr>
          <a:lstStyle/>
          <a:p>
            <a:r>
              <a:rPr lang="en-US" sz="1050" dirty="0" smtClean="0">
                <a:hlinkClick r:id="rId4" action="ppaction://hlinksldjump"/>
              </a:rPr>
              <a:t>Groups</a:t>
            </a:r>
            <a:endParaRPr lang="en-US" sz="1050" dirty="0"/>
          </a:p>
        </p:txBody>
      </p:sp>
      <p:pic>
        <p:nvPicPr>
          <p:cNvPr id="6" name="Picture 5" descr="newt 2.jpg"/>
          <p:cNvPicPr>
            <a:picLocks noChangeAspect="1"/>
          </p:cNvPicPr>
          <p:nvPr/>
        </p:nvPicPr>
        <p:blipFill>
          <a:blip r:embed="rId5" cstate="print"/>
          <a:stretch>
            <a:fillRect/>
          </a:stretch>
        </p:blipFill>
        <p:spPr>
          <a:xfrm>
            <a:off x="2971800" y="4495800"/>
            <a:ext cx="2209800" cy="1524000"/>
          </a:xfrm>
          <a:prstGeom prst="rect">
            <a:avLst/>
          </a:prstGeom>
        </p:spPr>
      </p:pic>
      <p:sp>
        <p:nvSpPr>
          <p:cNvPr id="8" name="TextBox 7"/>
          <p:cNvSpPr txBox="1"/>
          <p:nvPr/>
        </p:nvSpPr>
        <p:spPr>
          <a:xfrm>
            <a:off x="990600" y="1219200"/>
            <a:ext cx="6400800" cy="2308324"/>
          </a:xfrm>
          <a:prstGeom prst="rect">
            <a:avLst/>
          </a:prstGeom>
          <a:noFill/>
        </p:spPr>
        <p:txBody>
          <a:bodyPr wrap="square" numCol="2" rtlCol="0">
            <a:spAutoFit/>
          </a:bodyPr>
          <a:lstStyle/>
          <a:p>
            <a:endParaRPr lang="en-US" sz="1600" b="1" dirty="0" smtClean="0">
              <a:solidFill>
                <a:schemeClr val="accent5">
                  <a:lumMod val="50000"/>
                </a:schemeClr>
              </a:solidFill>
              <a:latin typeface="Tempus Sans ITC" pitchFamily="82" charset="0"/>
            </a:endParaRPr>
          </a:p>
          <a:p>
            <a:r>
              <a:rPr lang="en-US" sz="1600" b="1" dirty="0" smtClean="0">
                <a:solidFill>
                  <a:schemeClr val="bg2">
                    <a:lumMod val="10000"/>
                  </a:schemeClr>
                </a:solidFill>
                <a:latin typeface="Tempus Sans ITC" pitchFamily="82" charset="0"/>
              </a:rPr>
              <a:t>Amphibians</a:t>
            </a:r>
            <a:r>
              <a:rPr lang="en-US" sz="1400" dirty="0" smtClean="0">
                <a:solidFill>
                  <a:schemeClr val="bg2">
                    <a:lumMod val="10000"/>
                  </a:schemeClr>
                </a:solidFill>
              </a:rPr>
              <a:t> are…</a:t>
            </a:r>
          </a:p>
          <a:p>
            <a:endParaRPr lang="en-US" sz="1400" dirty="0" smtClean="0">
              <a:solidFill>
                <a:schemeClr val="bg2">
                  <a:lumMod val="10000"/>
                </a:schemeClr>
              </a:solidFill>
            </a:endParaRPr>
          </a:p>
          <a:p>
            <a:pPr>
              <a:buFont typeface="Courier New" pitchFamily="49" charset="0"/>
              <a:buChar char="o"/>
            </a:pPr>
            <a:r>
              <a:rPr lang="en-US" sz="1400" dirty="0" smtClean="0">
                <a:solidFill>
                  <a:schemeClr val="bg2">
                    <a:lumMod val="10000"/>
                  </a:schemeClr>
                </a:solidFill>
              </a:rPr>
              <a:t>     Cold blooded</a:t>
            </a:r>
          </a:p>
          <a:p>
            <a:endParaRPr lang="en-US" sz="1400" dirty="0" smtClean="0">
              <a:solidFill>
                <a:schemeClr val="bg2">
                  <a:lumMod val="10000"/>
                </a:schemeClr>
              </a:solidFill>
            </a:endParaRPr>
          </a:p>
          <a:p>
            <a:pPr>
              <a:buFont typeface="Courier New" pitchFamily="49" charset="0"/>
              <a:buChar char="o"/>
            </a:pPr>
            <a:r>
              <a:rPr lang="en-US" sz="1400" dirty="0" smtClean="0">
                <a:solidFill>
                  <a:schemeClr val="bg2">
                    <a:lumMod val="10000"/>
                  </a:schemeClr>
                </a:solidFill>
              </a:rPr>
              <a:t>     Lay jelly-covered eggs</a:t>
            </a:r>
          </a:p>
          <a:p>
            <a:endParaRPr lang="en-US" sz="1400" dirty="0" smtClean="0">
              <a:solidFill>
                <a:schemeClr val="bg2">
                  <a:lumMod val="10000"/>
                </a:schemeClr>
              </a:solidFill>
            </a:endParaRPr>
          </a:p>
          <a:p>
            <a:pPr>
              <a:buFont typeface="Courier New" pitchFamily="49" charset="0"/>
              <a:buChar char="o"/>
            </a:pPr>
            <a:r>
              <a:rPr lang="en-US" sz="1400" dirty="0" smtClean="0">
                <a:solidFill>
                  <a:schemeClr val="bg2">
                    <a:lumMod val="10000"/>
                  </a:schemeClr>
                </a:solidFill>
              </a:rPr>
              <a:t>     Breath with their gills, lungs, or    </a:t>
            </a:r>
          </a:p>
          <a:p>
            <a:r>
              <a:rPr lang="en-US" sz="1400" dirty="0" smtClean="0">
                <a:solidFill>
                  <a:schemeClr val="bg2">
                    <a:lumMod val="10000"/>
                  </a:schemeClr>
                </a:solidFill>
              </a:rPr>
              <a:t>       through their skin</a:t>
            </a:r>
          </a:p>
          <a:p>
            <a:endParaRPr lang="en-US" sz="1400" dirty="0" smtClean="0">
              <a:solidFill>
                <a:schemeClr val="bg2">
                  <a:lumMod val="10000"/>
                </a:schemeClr>
              </a:solidFill>
            </a:endParaRPr>
          </a:p>
          <a:p>
            <a:endParaRPr lang="en-US" sz="1400" dirty="0" smtClean="0">
              <a:solidFill>
                <a:schemeClr val="bg2">
                  <a:lumMod val="10000"/>
                </a:schemeClr>
              </a:solidFill>
            </a:endParaRPr>
          </a:p>
          <a:p>
            <a:endParaRPr lang="en-US" sz="1400" dirty="0" smtClean="0">
              <a:solidFill>
                <a:schemeClr val="bg2">
                  <a:lumMod val="10000"/>
                </a:schemeClr>
              </a:solidFill>
            </a:endParaRPr>
          </a:p>
          <a:p>
            <a:endParaRPr lang="en-US" sz="1400" dirty="0" smtClean="0">
              <a:solidFill>
                <a:schemeClr val="bg2">
                  <a:lumMod val="10000"/>
                </a:schemeClr>
              </a:solidFill>
            </a:endParaRPr>
          </a:p>
          <a:p>
            <a:pPr>
              <a:buFont typeface="Courier New" pitchFamily="49" charset="0"/>
              <a:buChar char="o"/>
            </a:pPr>
            <a:r>
              <a:rPr lang="en-US" sz="1400" dirty="0" smtClean="0">
                <a:solidFill>
                  <a:schemeClr val="bg2">
                    <a:lumMod val="10000"/>
                  </a:schemeClr>
                </a:solidFill>
              </a:rPr>
              <a:t>     Moist skinned creatures- they do  </a:t>
            </a:r>
          </a:p>
          <a:p>
            <a:r>
              <a:rPr lang="en-US" sz="1400" dirty="0" smtClean="0">
                <a:solidFill>
                  <a:schemeClr val="bg2">
                    <a:lumMod val="10000"/>
                  </a:schemeClr>
                </a:solidFill>
              </a:rPr>
              <a:t>       not have scales!</a:t>
            </a:r>
          </a:p>
          <a:p>
            <a:endParaRPr lang="en-US" sz="1400" dirty="0" smtClean="0">
              <a:solidFill>
                <a:schemeClr val="bg2">
                  <a:lumMod val="10000"/>
                </a:schemeClr>
              </a:solidFill>
            </a:endParaRPr>
          </a:p>
          <a:p>
            <a:pPr>
              <a:buFont typeface="Courier New" pitchFamily="49" charset="0"/>
              <a:buChar char="o"/>
            </a:pPr>
            <a:r>
              <a:rPr lang="en-US" sz="1400" dirty="0" smtClean="0">
                <a:solidFill>
                  <a:schemeClr val="bg2">
                    <a:lumMod val="10000"/>
                  </a:schemeClr>
                </a:solidFill>
              </a:rPr>
              <a:t>     Water or moist environment </a:t>
            </a:r>
          </a:p>
          <a:p>
            <a:r>
              <a:rPr lang="en-US" sz="1400" dirty="0" smtClean="0">
                <a:solidFill>
                  <a:schemeClr val="bg2">
                    <a:lumMod val="10000"/>
                  </a:schemeClr>
                </a:solidFill>
              </a:rPr>
              <a:t>       lovers.</a:t>
            </a:r>
          </a:p>
          <a:p>
            <a:pPr>
              <a:buFont typeface="Courier New" pitchFamily="49" charset="0"/>
              <a:buChar char="o"/>
            </a:pPr>
            <a:endParaRPr lang="en-US" sz="1400" dirty="0" smtClean="0"/>
          </a:p>
          <a:p>
            <a:pPr>
              <a:buFont typeface="Courier New" pitchFamily="49" charset="0"/>
              <a:buChar char="o"/>
            </a:pPr>
            <a:endParaRPr lang="en-US" sz="1400" dirty="0"/>
          </a:p>
        </p:txBody>
      </p:sp>
      <p:sp>
        <p:nvSpPr>
          <p:cNvPr id="9" name="TextBox 8"/>
          <p:cNvSpPr txBox="1"/>
          <p:nvPr/>
        </p:nvSpPr>
        <p:spPr>
          <a:xfrm>
            <a:off x="304800" y="3505200"/>
            <a:ext cx="7391400" cy="984885"/>
          </a:xfrm>
          <a:prstGeom prst="rect">
            <a:avLst/>
          </a:prstGeom>
          <a:noFill/>
        </p:spPr>
        <p:txBody>
          <a:bodyPr wrap="square" rtlCol="0">
            <a:spAutoFit/>
          </a:bodyPr>
          <a:lstStyle/>
          <a:p>
            <a:pPr algn="ctr"/>
            <a:r>
              <a:rPr lang="en-US" dirty="0" smtClean="0">
                <a:solidFill>
                  <a:schemeClr val="accent2">
                    <a:lumMod val="50000"/>
                  </a:schemeClr>
                </a:solidFill>
              </a:rPr>
              <a:t>Check Out these </a:t>
            </a:r>
            <a:r>
              <a:rPr lang="en-US" b="1" dirty="0" smtClean="0">
                <a:solidFill>
                  <a:schemeClr val="accent2">
                    <a:lumMod val="50000"/>
                  </a:schemeClr>
                </a:solidFill>
                <a:latin typeface="Tempus Sans ITC" pitchFamily="82" charset="0"/>
              </a:rPr>
              <a:t>Amphibians</a:t>
            </a:r>
            <a:r>
              <a:rPr lang="en-US" dirty="0" smtClean="0">
                <a:solidFill>
                  <a:schemeClr val="accent2">
                    <a:lumMod val="50000"/>
                  </a:schemeClr>
                </a:solidFill>
              </a:rPr>
              <a:t>!</a:t>
            </a:r>
            <a:endParaRPr lang="en-US" dirty="0" smtClean="0"/>
          </a:p>
          <a:p>
            <a:pPr algn="ctr"/>
            <a:r>
              <a:rPr lang="en-US" sz="4000" dirty="0" smtClean="0">
                <a:solidFill>
                  <a:schemeClr val="accent6">
                    <a:lumMod val="50000"/>
                  </a:schemeClr>
                </a:solidFill>
                <a:latin typeface="Bradley Hand ITC" pitchFamily="66" charset="0"/>
                <a:hlinkClick r:id="rId6" action="ppaction://hlinksldjump"/>
              </a:rPr>
              <a:t>Frogs</a:t>
            </a:r>
            <a:r>
              <a:rPr lang="en-US" sz="4000" dirty="0" smtClean="0">
                <a:solidFill>
                  <a:schemeClr val="accent6">
                    <a:lumMod val="50000"/>
                  </a:schemeClr>
                </a:solidFill>
                <a:latin typeface="Bradley Hand ITC" pitchFamily="66" charset="0"/>
              </a:rPr>
              <a:t>		</a:t>
            </a:r>
            <a:r>
              <a:rPr lang="en-US" sz="4000" dirty="0" smtClean="0">
                <a:latin typeface="Bradley Hand ITC" pitchFamily="66" charset="0"/>
                <a:hlinkClick r:id="rId7" action="ppaction://hlinksldjump"/>
              </a:rPr>
              <a:t>Newts</a:t>
            </a:r>
            <a:r>
              <a:rPr lang="en-US" sz="4000" dirty="0" smtClean="0">
                <a:latin typeface="Bradley Hand ITC" pitchFamily="66" charset="0"/>
              </a:rPr>
              <a:t>		</a:t>
            </a:r>
            <a:r>
              <a:rPr lang="en-US" sz="4000" dirty="0" smtClean="0">
                <a:latin typeface="Bradley Hand ITC" pitchFamily="66" charset="0"/>
                <a:hlinkClick r:id="rId8" action="ppaction://hlinksldjump"/>
              </a:rPr>
              <a:t>Toads</a:t>
            </a:r>
            <a:endParaRPr lang="en-US" sz="4000" dirty="0">
              <a:latin typeface="Bradley Hand ITC" pitchFamily="66" charset="0"/>
            </a:endParaRPr>
          </a:p>
        </p:txBody>
      </p:sp>
      <p:pic>
        <p:nvPicPr>
          <p:cNvPr id="10" name="Picture 9" descr="Toad.jpg"/>
          <p:cNvPicPr>
            <a:picLocks noChangeAspect="1"/>
          </p:cNvPicPr>
          <p:nvPr/>
        </p:nvPicPr>
        <p:blipFill>
          <a:blip r:embed="rId9" cstate="print"/>
          <a:stretch>
            <a:fillRect/>
          </a:stretch>
        </p:blipFill>
        <p:spPr>
          <a:xfrm>
            <a:off x="5562600" y="4495800"/>
            <a:ext cx="2209800" cy="1501596"/>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3">
                <a:lumMod val="75000"/>
              </a:schemeClr>
            </a:gs>
            <a:gs pos="100000">
              <a:schemeClr val="bg2">
                <a:shade val="35000"/>
                <a:satMod val="15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10200" y="685800"/>
            <a:ext cx="3429000" cy="1066800"/>
          </a:xfrm>
        </p:spPr>
        <p:txBody>
          <a:bodyPr>
            <a:noAutofit/>
          </a:bodyPr>
          <a:lstStyle/>
          <a:p>
            <a:pPr algn="ctr"/>
            <a:r>
              <a:rPr lang="en-US" sz="5400" dirty="0" smtClean="0">
                <a:solidFill>
                  <a:schemeClr val="accent4"/>
                </a:solidFill>
                <a:latin typeface="Bradley Hand ITC" pitchFamily="66" charset="0"/>
              </a:rPr>
              <a:t>Sea Turtles!</a:t>
            </a:r>
            <a:endParaRPr lang="en-US" sz="5400" dirty="0">
              <a:solidFill>
                <a:schemeClr val="accent4"/>
              </a:solidFill>
              <a:latin typeface="Bradley Hand ITC" pitchFamily="66" charset="0"/>
            </a:endParaRPr>
          </a:p>
        </p:txBody>
      </p:sp>
      <p:sp>
        <p:nvSpPr>
          <p:cNvPr id="3" name="Text Placeholder 2"/>
          <p:cNvSpPr>
            <a:spLocks noGrp="1"/>
          </p:cNvSpPr>
          <p:nvPr>
            <p:ph type="body" sz="half" idx="2"/>
          </p:nvPr>
        </p:nvSpPr>
        <p:spPr>
          <a:xfrm>
            <a:off x="5410200" y="1752600"/>
            <a:ext cx="3429000" cy="4572000"/>
          </a:xfrm>
        </p:spPr>
        <p:txBody>
          <a:bodyPr>
            <a:normAutofit fontScale="92500" lnSpcReduction="10000"/>
          </a:bodyPr>
          <a:lstStyle/>
          <a:p>
            <a:pPr>
              <a:buFont typeface="Arial" pitchFamily="34" charset="0"/>
              <a:buChar char="•"/>
            </a:pPr>
            <a:r>
              <a:rPr lang="en-US" dirty="0" smtClean="0"/>
              <a:t> In the wild, the Loggerhead Sea Turtle can live up to between 30-62 years.</a:t>
            </a:r>
          </a:p>
          <a:p>
            <a:r>
              <a:rPr lang="en-US" dirty="0" smtClean="0"/>
              <a:t> </a:t>
            </a:r>
          </a:p>
          <a:p>
            <a:pPr>
              <a:buFont typeface="Arial" pitchFamily="34" charset="0"/>
              <a:buChar char="•"/>
            </a:pPr>
            <a:r>
              <a:rPr lang="en-US" dirty="0" smtClean="0"/>
              <a:t> Female Sea Turtles will go ashore to lay their eggs, the male will fertilize them, and then when the eggs hatch the baby turtles will swim to the ocean to find their parents.</a:t>
            </a:r>
          </a:p>
          <a:p>
            <a:endParaRPr lang="en-US" dirty="0" smtClean="0"/>
          </a:p>
          <a:p>
            <a:pPr>
              <a:buFont typeface="Arial" pitchFamily="34" charset="0"/>
              <a:buChar char="•"/>
            </a:pPr>
            <a:r>
              <a:rPr lang="en-US" dirty="0" smtClean="0"/>
              <a:t> A Loggerhead Sea Turtle can hold its breath for 20 minutes when diving, and they can go for hours without breathing.</a:t>
            </a:r>
          </a:p>
          <a:p>
            <a:endParaRPr lang="en-US" dirty="0" smtClean="0"/>
          </a:p>
          <a:p>
            <a:pPr>
              <a:buFont typeface="Arial" pitchFamily="34" charset="0"/>
              <a:buChar char="•"/>
            </a:pPr>
            <a:r>
              <a:rPr lang="en-US" dirty="0" smtClean="0"/>
              <a:t> Sea Turtles will migrate for most of their life, but will return to their feeding grounds (home base) every year.</a:t>
            </a:r>
          </a:p>
          <a:p>
            <a:endParaRPr lang="en-US" dirty="0" smtClean="0"/>
          </a:p>
          <a:p>
            <a:pPr>
              <a:buFont typeface="Arial" pitchFamily="34" charset="0"/>
              <a:buChar char="•"/>
            </a:pPr>
            <a:r>
              <a:rPr lang="en-US" dirty="0" smtClean="0"/>
              <a:t> The Sea Turtle is a carnivorous animal; it will eat things like crabs, fish, shrimp, but also plants like algae.</a:t>
            </a:r>
          </a:p>
          <a:p>
            <a:endParaRPr lang="en-US" dirty="0" smtClean="0"/>
          </a:p>
          <a:p>
            <a:pPr>
              <a:buFont typeface="Arial" pitchFamily="34" charset="0"/>
              <a:buChar char="•"/>
            </a:pPr>
            <a:r>
              <a:rPr lang="en-US" dirty="0" smtClean="0"/>
              <a:t> These Turtles will retreat into their shell when then sense danger.</a:t>
            </a:r>
          </a:p>
          <a:p>
            <a:endParaRPr lang="en-US" dirty="0" smtClean="0"/>
          </a:p>
          <a:p>
            <a:pPr>
              <a:buFont typeface="Arial" pitchFamily="34" charset="0"/>
              <a:buChar char="•"/>
            </a:pPr>
            <a:r>
              <a:rPr lang="en-US" dirty="0" smtClean="0"/>
              <a:t> Loggerhead Sea Turtles are decreasing in numbers in the North American region.</a:t>
            </a:r>
            <a:endParaRPr lang="en-US" dirty="0"/>
          </a:p>
        </p:txBody>
      </p:sp>
      <p:pic>
        <p:nvPicPr>
          <p:cNvPr id="7" name="Picture Placeholder 6" descr="sea turtle 1.jpg"/>
          <p:cNvPicPr>
            <a:picLocks noGrp="1" noChangeAspect="1"/>
          </p:cNvPicPr>
          <p:nvPr>
            <p:ph type="pic" idx="1"/>
          </p:nvPr>
        </p:nvPicPr>
        <p:blipFill>
          <a:blip r:embed="rId3" cstate="print"/>
          <a:srcRect l="15187" r="15187"/>
          <a:stretch>
            <a:fillRect/>
          </a:stretch>
        </p:blipFill>
        <p:spPr/>
      </p:pic>
      <p:sp>
        <p:nvSpPr>
          <p:cNvPr id="5" name="TextBox 4"/>
          <p:cNvSpPr txBox="1"/>
          <p:nvPr/>
        </p:nvSpPr>
        <p:spPr>
          <a:xfrm>
            <a:off x="76200" y="76200"/>
            <a:ext cx="762000" cy="246221"/>
          </a:xfrm>
          <a:prstGeom prst="rect">
            <a:avLst/>
          </a:prstGeom>
          <a:noFill/>
        </p:spPr>
        <p:txBody>
          <a:bodyPr wrap="square" rtlCol="0">
            <a:spAutoFit/>
          </a:bodyPr>
          <a:lstStyle/>
          <a:p>
            <a:pPr algn="ctr"/>
            <a:r>
              <a:rPr lang="en-US" sz="1000" dirty="0" smtClean="0">
                <a:hlinkClick r:id="rId4" action="ppaction://hlinksldjump"/>
              </a:rPr>
              <a:t>Reptiles</a:t>
            </a:r>
            <a:endParaRPr lang="en-US" sz="10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45000">
              <a:schemeClr val="tx2">
                <a:lumMod val="75000"/>
              </a:schemeClr>
            </a:gs>
            <a:gs pos="100000">
              <a:schemeClr val="bg2">
                <a:shade val="35000"/>
                <a:satMod val="15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143000" y="2286000"/>
            <a:ext cx="5029200" cy="1752600"/>
          </a:xfrm>
        </p:spPr>
        <p:txBody>
          <a:bodyPr>
            <a:normAutofit/>
          </a:bodyPr>
          <a:lstStyle/>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3">
                <a:lumMod val="75000"/>
              </a:schemeClr>
            </a:gs>
            <a:gs pos="100000">
              <a:schemeClr val="bg2">
                <a:shade val="35000"/>
                <a:satMod val="15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10200" y="457200"/>
            <a:ext cx="3429000" cy="990600"/>
          </a:xfrm>
        </p:spPr>
        <p:txBody>
          <a:bodyPr>
            <a:noAutofit/>
          </a:bodyPr>
          <a:lstStyle/>
          <a:p>
            <a:pPr algn="ctr"/>
            <a:r>
              <a:rPr lang="en-US" sz="6600" dirty="0" smtClean="0">
                <a:solidFill>
                  <a:srgbClr val="92D050"/>
                </a:solidFill>
                <a:latin typeface="Bradley Hand ITC" pitchFamily="66" charset="0"/>
              </a:rPr>
              <a:t>Frogs!</a:t>
            </a:r>
            <a:endParaRPr lang="en-US" sz="6600" dirty="0">
              <a:solidFill>
                <a:srgbClr val="92D050"/>
              </a:solidFill>
              <a:latin typeface="Bradley Hand ITC" pitchFamily="66" charset="0"/>
            </a:endParaRPr>
          </a:p>
        </p:txBody>
      </p:sp>
      <p:sp>
        <p:nvSpPr>
          <p:cNvPr id="3" name="Text Placeholder 2"/>
          <p:cNvSpPr>
            <a:spLocks noGrp="1"/>
          </p:cNvSpPr>
          <p:nvPr>
            <p:ph type="body" sz="half" idx="2"/>
          </p:nvPr>
        </p:nvSpPr>
        <p:spPr>
          <a:xfrm>
            <a:off x="5410200" y="1600200"/>
            <a:ext cx="3429000" cy="4191000"/>
          </a:xfrm>
        </p:spPr>
        <p:txBody>
          <a:bodyPr>
            <a:normAutofit fontScale="92500" lnSpcReduction="10000"/>
          </a:bodyPr>
          <a:lstStyle/>
          <a:p>
            <a:pPr>
              <a:buFont typeface="Arial" pitchFamily="34" charset="0"/>
              <a:buChar char="•"/>
            </a:pPr>
            <a:r>
              <a:rPr lang="en-US" dirty="0" smtClean="0"/>
              <a:t>Frogs spend most of their time in the water, and only part of the time on land.</a:t>
            </a:r>
          </a:p>
          <a:p>
            <a:endParaRPr lang="en-US" dirty="0" smtClean="0"/>
          </a:p>
          <a:p>
            <a:pPr>
              <a:buFont typeface="Arial" pitchFamily="34" charset="0"/>
              <a:buChar char="•"/>
            </a:pPr>
            <a:r>
              <a:rPr lang="en-US" dirty="0" smtClean="0"/>
              <a:t>Frogs internal body temperature matches the exterior temperature.</a:t>
            </a:r>
          </a:p>
          <a:p>
            <a:endParaRPr lang="en-US" dirty="0" smtClean="0"/>
          </a:p>
          <a:p>
            <a:pPr>
              <a:buFont typeface="Arial" pitchFamily="34" charset="0"/>
              <a:buChar char="•"/>
            </a:pPr>
            <a:r>
              <a:rPr lang="en-US" dirty="0" smtClean="0"/>
              <a:t>Unlike toads, frog skins are typically smooth and moist.</a:t>
            </a:r>
          </a:p>
          <a:p>
            <a:endParaRPr lang="en-US" dirty="0" smtClean="0"/>
          </a:p>
          <a:p>
            <a:pPr>
              <a:buFont typeface="Arial" pitchFamily="34" charset="0"/>
              <a:buChar char="•"/>
            </a:pPr>
            <a:r>
              <a:rPr lang="en-US" dirty="0" smtClean="0"/>
              <a:t>Frogs will not only shed their skin- they will EAT it too!</a:t>
            </a:r>
          </a:p>
          <a:p>
            <a:endParaRPr lang="en-US" dirty="0" smtClean="0"/>
          </a:p>
          <a:p>
            <a:pPr>
              <a:buFont typeface="Arial" pitchFamily="34" charset="0"/>
              <a:buChar char="•"/>
            </a:pPr>
            <a:r>
              <a:rPr lang="en-US" dirty="0" smtClean="0"/>
              <a:t>Frogs will anything from mosquitoes, flies, worms, spiders, and sometimes other frogs.</a:t>
            </a:r>
          </a:p>
          <a:p>
            <a:endParaRPr lang="en-US" dirty="0" smtClean="0"/>
          </a:p>
          <a:p>
            <a:pPr>
              <a:buFont typeface="Arial" pitchFamily="34" charset="0"/>
              <a:buChar char="•"/>
            </a:pPr>
            <a:r>
              <a:rPr lang="en-US" dirty="0" smtClean="0"/>
              <a:t>Baby frogs are also called “tadpoles”.</a:t>
            </a:r>
          </a:p>
          <a:p>
            <a:endParaRPr lang="en-US" dirty="0" smtClean="0"/>
          </a:p>
          <a:p>
            <a:pPr>
              <a:buFont typeface="Arial" pitchFamily="34" charset="0"/>
              <a:buChar char="•"/>
            </a:pPr>
            <a:r>
              <a:rPr lang="en-US" dirty="0" smtClean="0"/>
              <a:t>The frog in the picture to the left is called a Tree Frog.</a:t>
            </a:r>
          </a:p>
          <a:p>
            <a:endParaRPr lang="en-US" dirty="0" smtClean="0"/>
          </a:p>
          <a:p>
            <a:pPr>
              <a:buFont typeface="Arial" pitchFamily="34" charset="0"/>
              <a:buChar char="•"/>
            </a:pPr>
            <a:r>
              <a:rPr lang="en-US" dirty="0" smtClean="0"/>
              <a:t>There are many different types of frogs; some are the Wood Frog, Bullfrog, Green Frog, Flying Frog, and Mountain Frog.</a:t>
            </a:r>
          </a:p>
          <a:p>
            <a:pPr>
              <a:buFont typeface="Arial" pitchFamily="34" charset="0"/>
              <a:buChar char="•"/>
            </a:pPr>
            <a:endParaRPr lang="en-US" dirty="0" smtClean="0"/>
          </a:p>
          <a:p>
            <a:pPr>
              <a:buFont typeface="Arial" pitchFamily="34" charset="0"/>
              <a:buChar char="•"/>
            </a:pPr>
            <a:endParaRPr lang="en-US" dirty="0"/>
          </a:p>
        </p:txBody>
      </p:sp>
      <p:pic>
        <p:nvPicPr>
          <p:cNvPr id="5" name="Picture Placeholder 4" descr="frog 1.jpg"/>
          <p:cNvPicPr>
            <a:picLocks noGrp="1" noChangeAspect="1"/>
          </p:cNvPicPr>
          <p:nvPr>
            <p:ph type="pic" idx="1"/>
          </p:nvPr>
        </p:nvPicPr>
        <p:blipFill>
          <a:blip r:embed="rId3" cstate="print"/>
          <a:srcRect t="119" b="119"/>
          <a:stretch>
            <a:fillRect/>
          </a:stretch>
        </p:blipFill>
        <p:spPr/>
      </p:pic>
      <p:sp>
        <p:nvSpPr>
          <p:cNvPr id="8" name="TextBox 7"/>
          <p:cNvSpPr txBox="1"/>
          <p:nvPr/>
        </p:nvSpPr>
        <p:spPr>
          <a:xfrm>
            <a:off x="152400" y="152400"/>
            <a:ext cx="838200" cy="246221"/>
          </a:xfrm>
          <a:prstGeom prst="rect">
            <a:avLst/>
          </a:prstGeom>
          <a:noFill/>
        </p:spPr>
        <p:txBody>
          <a:bodyPr wrap="square" rtlCol="0">
            <a:spAutoFit/>
          </a:bodyPr>
          <a:lstStyle/>
          <a:p>
            <a:r>
              <a:rPr lang="en-US" sz="1000" dirty="0" smtClean="0">
                <a:hlinkClick r:id="rId4" action="ppaction://hlinksldjump"/>
              </a:rPr>
              <a:t>Amphibians</a:t>
            </a:r>
            <a:endParaRPr lang="en-US" sz="10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6">
                <a:lumMod val="75000"/>
              </a:schemeClr>
            </a:gs>
            <a:gs pos="100000">
              <a:schemeClr val="bg2">
                <a:shade val="35000"/>
                <a:satMod val="15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10200" y="457200"/>
            <a:ext cx="3429000" cy="914400"/>
          </a:xfrm>
        </p:spPr>
        <p:txBody>
          <a:bodyPr>
            <a:noAutofit/>
          </a:bodyPr>
          <a:lstStyle/>
          <a:p>
            <a:pPr algn="ctr"/>
            <a:r>
              <a:rPr lang="en-US" sz="6600" dirty="0" smtClean="0">
                <a:solidFill>
                  <a:schemeClr val="accent6">
                    <a:lumMod val="75000"/>
                  </a:schemeClr>
                </a:solidFill>
                <a:latin typeface="Bradley Hand ITC" pitchFamily="66" charset="0"/>
              </a:rPr>
              <a:t>Newts!</a:t>
            </a:r>
            <a:endParaRPr lang="en-US" sz="6600" dirty="0">
              <a:solidFill>
                <a:schemeClr val="accent6">
                  <a:lumMod val="75000"/>
                </a:schemeClr>
              </a:solidFill>
              <a:latin typeface="Bradley Hand ITC" pitchFamily="66" charset="0"/>
            </a:endParaRPr>
          </a:p>
        </p:txBody>
      </p:sp>
      <p:sp>
        <p:nvSpPr>
          <p:cNvPr id="3" name="Text Placeholder 2"/>
          <p:cNvSpPr>
            <a:spLocks noGrp="1"/>
          </p:cNvSpPr>
          <p:nvPr>
            <p:ph type="body" sz="half" idx="2"/>
          </p:nvPr>
        </p:nvSpPr>
        <p:spPr>
          <a:xfrm>
            <a:off x="5334000" y="1524000"/>
            <a:ext cx="3429000" cy="4114800"/>
          </a:xfrm>
        </p:spPr>
        <p:txBody>
          <a:bodyPr>
            <a:normAutofit lnSpcReduction="10000"/>
          </a:bodyPr>
          <a:lstStyle/>
          <a:p>
            <a:pPr>
              <a:buFont typeface="Arial" pitchFamily="34" charset="0"/>
              <a:buChar char="•"/>
            </a:pPr>
            <a:r>
              <a:rPr lang="en-US" dirty="0" smtClean="0"/>
              <a:t> Newts have permeable skin that is also toxic for self defensive purposes.</a:t>
            </a:r>
          </a:p>
          <a:p>
            <a:endParaRPr lang="en-US" dirty="0" smtClean="0"/>
          </a:p>
          <a:p>
            <a:pPr>
              <a:buFont typeface="Arial" pitchFamily="34" charset="0"/>
              <a:buChar char="•"/>
            </a:pPr>
            <a:r>
              <a:rPr lang="en-US" dirty="0" smtClean="0"/>
              <a:t> Newts usually live on a solitary basis but can hibernate in groups.</a:t>
            </a:r>
          </a:p>
          <a:p>
            <a:endParaRPr lang="en-US" dirty="0" smtClean="0"/>
          </a:p>
          <a:p>
            <a:pPr>
              <a:buFont typeface="Arial" pitchFamily="34" charset="0"/>
              <a:buChar char="•"/>
            </a:pPr>
            <a:r>
              <a:rPr lang="en-US" dirty="0" smtClean="0"/>
              <a:t> Newts can re-grow limbs!</a:t>
            </a:r>
          </a:p>
          <a:p>
            <a:endParaRPr lang="en-US" dirty="0" smtClean="0"/>
          </a:p>
          <a:p>
            <a:pPr>
              <a:buFont typeface="Arial" pitchFamily="34" charset="0"/>
              <a:buChar char="•"/>
            </a:pPr>
            <a:r>
              <a:rPr lang="en-US" dirty="0" smtClean="0"/>
              <a:t> Newts can live up to 20 years.</a:t>
            </a:r>
          </a:p>
          <a:p>
            <a:pPr>
              <a:buFont typeface="Arial" pitchFamily="34" charset="0"/>
              <a:buChar char="•"/>
            </a:pPr>
            <a:endParaRPr lang="en-US" dirty="0" smtClean="0"/>
          </a:p>
          <a:p>
            <a:pPr>
              <a:buFont typeface="Arial" pitchFamily="34" charset="0"/>
              <a:buChar char="•"/>
            </a:pPr>
            <a:r>
              <a:rPr lang="en-US" dirty="0" smtClean="0"/>
              <a:t>Newts eat water snails, insects, and especially </a:t>
            </a:r>
            <a:r>
              <a:rPr lang="en-US" dirty="0" smtClean="0">
                <a:latin typeface="Kids" pitchFamily="66" charset="0"/>
              </a:rPr>
              <a:t>WORMS</a:t>
            </a:r>
            <a:r>
              <a:rPr lang="en-US" dirty="0" smtClean="0"/>
              <a:t>!</a:t>
            </a:r>
          </a:p>
          <a:p>
            <a:endParaRPr lang="en-US" dirty="0" smtClean="0"/>
          </a:p>
          <a:p>
            <a:pPr>
              <a:buFont typeface="Arial" pitchFamily="34" charset="0"/>
              <a:buChar char="•"/>
            </a:pPr>
            <a:r>
              <a:rPr lang="en-US" dirty="0" smtClean="0"/>
              <a:t>Newt eggs are usually laid individually on plants.</a:t>
            </a:r>
          </a:p>
          <a:p>
            <a:pPr>
              <a:buFont typeface="Arial" pitchFamily="34" charset="0"/>
              <a:buChar char="•"/>
            </a:pPr>
            <a:endParaRPr lang="en-US" dirty="0" smtClean="0"/>
          </a:p>
          <a:p>
            <a:pPr>
              <a:buFont typeface="Arial" pitchFamily="34" charset="0"/>
              <a:buChar char="•"/>
            </a:pPr>
            <a:r>
              <a:rPr lang="en-US" dirty="0" smtClean="0"/>
              <a:t>This Newt is a North American Newt.</a:t>
            </a:r>
          </a:p>
          <a:p>
            <a:endParaRPr lang="en-US" dirty="0" smtClean="0"/>
          </a:p>
          <a:p>
            <a:pPr>
              <a:buFont typeface="Arial" pitchFamily="34" charset="0"/>
              <a:buChar char="•"/>
            </a:pPr>
            <a:r>
              <a:rPr lang="en-US" dirty="0" smtClean="0"/>
              <a:t>Newt populations are declining around the world because of pollution and loss of habitat.</a:t>
            </a:r>
            <a:endParaRPr lang="en-US" dirty="0"/>
          </a:p>
        </p:txBody>
      </p:sp>
      <p:pic>
        <p:nvPicPr>
          <p:cNvPr id="5" name="Picture Placeholder 4" descr="newt.jpg"/>
          <p:cNvPicPr>
            <a:picLocks noGrp="1" noChangeAspect="1"/>
          </p:cNvPicPr>
          <p:nvPr>
            <p:ph type="pic" idx="1"/>
          </p:nvPr>
        </p:nvPicPr>
        <p:blipFill>
          <a:blip r:embed="rId3" cstate="print"/>
          <a:srcRect l="16587" r="16587"/>
          <a:stretch>
            <a:fillRect/>
          </a:stretch>
        </p:blipFill>
        <p:spPr/>
      </p:pic>
      <p:sp>
        <p:nvSpPr>
          <p:cNvPr id="7" name="TextBox 6"/>
          <p:cNvSpPr txBox="1"/>
          <p:nvPr/>
        </p:nvSpPr>
        <p:spPr>
          <a:xfrm>
            <a:off x="152400" y="152400"/>
            <a:ext cx="838200" cy="246221"/>
          </a:xfrm>
          <a:prstGeom prst="rect">
            <a:avLst/>
          </a:prstGeom>
          <a:noFill/>
        </p:spPr>
        <p:txBody>
          <a:bodyPr wrap="square" rtlCol="0">
            <a:spAutoFit/>
          </a:bodyPr>
          <a:lstStyle/>
          <a:p>
            <a:r>
              <a:rPr lang="en-US" sz="1000" dirty="0" smtClean="0">
                <a:hlinkClick r:id="rId4" action="ppaction://hlinksldjump"/>
              </a:rPr>
              <a:t>Amphibians</a:t>
            </a:r>
            <a:endParaRPr lang="en-US" sz="10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4">
                <a:lumMod val="75000"/>
              </a:schemeClr>
            </a:gs>
            <a:gs pos="100000">
              <a:schemeClr val="bg2">
                <a:shade val="35000"/>
                <a:satMod val="15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00" y="304800"/>
            <a:ext cx="3429000" cy="1219200"/>
          </a:xfrm>
        </p:spPr>
        <p:txBody>
          <a:bodyPr>
            <a:normAutofit/>
          </a:bodyPr>
          <a:lstStyle/>
          <a:p>
            <a:pPr algn="ctr"/>
            <a:r>
              <a:rPr lang="en-US" sz="6600" dirty="0" smtClean="0">
                <a:solidFill>
                  <a:schemeClr val="accent4">
                    <a:lumMod val="50000"/>
                  </a:schemeClr>
                </a:solidFill>
                <a:latin typeface="Bradley Hand ITC" pitchFamily="66" charset="0"/>
              </a:rPr>
              <a:t>Toads!</a:t>
            </a:r>
            <a:endParaRPr lang="en-US" sz="6600" dirty="0">
              <a:solidFill>
                <a:schemeClr val="accent4">
                  <a:lumMod val="50000"/>
                </a:schemeClr>
              </a:solidFill>
              <a:latin typeface="Bradley Hand ITC" pitchFamily="66" charset="0"/>
            </a:endParaRPr>
          </a:p>
        </p:txBody>
      </p:sp>
      <p:sp>
        <p:nvSpPr>
          <p:cNvPr id="3" name="Text Placeholder 2"/>
          <p:cNvSpPr>
            <a:spLocks noGrp="1"/>
          </p:cNvSpPr>
          <p:nvPr>
            <p:ph type="body" sz="half" idx="2"/>
          </p:nvPr>
        </p:nvSpPr>
        <p:spPr>
          <a:xfrm>
            <a:off x="5334000" y="1752600"/>
            <a:ext cx="3429000" cy="4114800"/>
          </a:xfrm>
        </p:spPr>
        <p:txBody>
          <a:bodyPr>
            <a:normAutofit lnSpcReduction="10000"/>
          </a:bodyPr>
          <a:lstStyle/>
          <a:p>
            <a:pPr>
              <a:buFont typeface="Arial" pitchFamily="34" charset="0"/>
              <a:buChar char="•"/>
            </a:pPr>
            <a:r>
              <a:rPr lang="en-US" dirty="0" smtClean="0"/>
              <a:t> Toads have wart-like skin that is dry.</a:t>
            </a:r>
          </a:p>
          <a:p>
            <a:endParaRPr lang="en-US" dirty="0" smtClean="0"/>
          </a:p>
          <a:p>
            <a:pPr>
              <a:buFont typeface="Arial" pitchFamily="34" charset="0"/>
              <a:buChar char="•"/>
            </a:pPr>
            <a:r>
              <a:rPr lang="en-US" dirty="0" smtClean="0"/>
              <a:t> Are night-hoppers.</a:t>
            </a:r>
          </a:p>
          <a:p>
            <a:endParaRPr lang="en-US" dirty="0" smtClean="0"/>
          </a:p>
          <a:p>
            <a:pPr>
              <a:buFont typeface="Arial" pitchFamily="34" charset="0"/>
              <a:buChar char="•"/>
            </a:pPr>
            <a:r>
              <a:rPr lang="en-US" dirty="0" smtClean="0"/>
              <a:t> Have poison glands behind their eyes.</a:t>
            </a:r>
          </a:p>
          <a:p>
            <a:endParaRPr lang="en-US" dirty="0" smtClean="0"/>
          </a:p>
          <a:p>
            <a:pPr>
              <a:buFont typeface="Arial" pitchFamily="34" charset="0"/>
              <a:buChar char="•"/>
            </a:pPr>
            <a:r>
              <a:rPr lang="en-US" dirty="0" smtClean="0"/>
              <a:t> Live in drier areas.</a:t>
            </a:r>
          </a:p>
          <a:p>
            <a:endParaRPr lang="en-US" dirty="0" smtClean="0"/>
          </a:p>
          <a:p>
            <a:pPr>
              <a:buFont typeface="Arial" pitchFamily="34" charset="0"/>
              <a:buChar char="•"/>
            </a:pPr>
            <a:r>
              <a:rPr lang="en-US" dirty="0" smtClean="0"/>
              <a:t> Have small tongues to catch their food.</a:t>
            </a:r>
          </a:p>
          <a:p>
            <a:endParaRPr lang="en-US" dirty="0" smtClean="0"/>
          </a:p>
          <a:p>
            <a:pPr>
              <a:buFont typeface="Arial" pitchFamily="34" charset="0"/>
              <a:buChar char="•"/>
            </a:pPr>
            <a:r>
              <a:rPr lang="en-US" dirty="0" smtClean="0"/>
              <a:t> Eat ants, flies and spiders.</a:t>
            </a:r>
          </a:p>
          <a:p>
            <a:pPr>
              <a:buFont typeface="Arial" pitchFamily="34" charset="0"/>
              <a:buChar char="•"/>
            </a:pPr>
            <a:endParaRPr lang="en-US" dirty="0" smtClean="0"/>
          </a:p>
          <a:p>
            <a:pPr>
              <a:buFont typeface="Arial" pitchFamily="34" charset="0"/>
              <a:buChar char="•"/>
            </a:pPr>
            <a:r>
              <a:rPr lang="en-US" dirty="0" smtClean="0"/>
              <a:t> Toads will lay their eggs in a chain-like  </a:t>
            </a:r>
          </a:p>
          <a:p>
            <a:r>
              <a:rPr lang="en-US" dirty="0" smtClean="0"/>
              <a:t>  shape.</a:t>
            </a:r>
          </a:p>
          <a:p>
            <a:endParaRPr lang="en-US" dirty="0" smtClean="0"/>
          </a:p>
          <a:p>
            <a:pPr>
              <a:buFont typeface="Arial" pitchFamily="34" charset="0"/>
              <a:buChar char="•"/>
            </a:pPr>
            <a:r>
              <a:rPr lang="en-US" dirty="0" smtClean="0"/>
              <a:t> Will burrow in sandy locations if they </a:t>
            </a:r>
          </a:p>
          <a:p>
            <a:r>
              <a:rPr lang="en-US" dirty="0" smtClean="0"/>
              <a:t>  sense danger.</a:t>
            </a:r>
          </a:p>
          <a:p>
            <a:endParaRPr lang="en-US" dirty="0" smtClean="0"/>
          </a:p>
          <a:p>
            <a:pPr>
              <a:buFont typeface="Arial" pitchFamily="34" charset="0"/>
              <a:buChar char="•"/>
            </a:pPr>
            <a:r>
              <a:rPr lang="en-US" dirty="0" smtClean="0"/>
              <a:t> This Toad is known as the Spadefoot </a:t>
            </a:r>
          </a:p>
          <a:p>
            <a:r>
              <a:rPr lang="en-US" dirty="0" smtClean="0"/>
              <a:t>  Toad.</a:t>
            </a:r>
            <a:endParaRPr lang="en-US" dirty="0"/>
          </a:p>
        </p:txBody>
      </p:sp>
      <p:pic>
        <p:nvPicPr>
          <p:cNvPr id="5" name="Picture Placeholder 4" descr="toad 2.jpg"/>
          <p:cNvPicPr>
            <a:picLocks noGrp="1" noChangeAspect="1"/>
          </p:cNvPicPr>
          <p:nvPr>
            <p:ph type="pic" idx="1"/>
          </p:nvPr>
        </p:nvPicPr>
        <p:blipFill>
          <a:blip r:embed="rId3" cstate="print"/>
          <a:srcRect l="281" r="281"/>
          <a:stretch>
            <a:fillRect/>
          </a:stretch>
        </p:blipFill>
        <p:spPr/>
      </p:pic>
      <p:sp>
        <p:nvSpPr>
          <p:cNvPr id="6" name="TextBox 5"/>
          <p:cNvSpPr txBox="1"/>
          <p:nvPr/>
        </p:nvSpPr>
        <p:spPr>
          <a:xfrm>
            <a:off x="152400" y="152400"/>
            <a:ext cx="838200" cy="246221"/>
          </a:xfrm>
          <a:prstGeom prst="rect">
            <a:avLst/>
          </a:prstGeom>
          <a:noFill/>
        </p:spPr>
        <p:txBody>
          <a:bodyPr wrap="square" rtlCol="0">
            <a:spAutoFit/>
          </a:bodyPr>
          <a:lstStyle/>
          <a:p>
            <a:r>
              <a:rPr lang="en-US" sz="1000" dirty="0" smtClean="0">
                <a:hlinkClick r:id="rId4" action="ppaction://hlinksldjump"/>
              </a:rPr>
              <a:t>Amphibians</a:t>
            </a:r>
            <a:endParaRPr lang="en-US" sz="10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0"/>
              </a:schemeClr>
            </a:gs>
            <a:gs pos="30000">
              <a:srgbClr val="D49E6C"/>
            </a:gs>
            <a:gs pos="70000">
              <a:srgbClr val="A65528"/>
            </a:gs>
            <a:gs pos="100000">
              <a:srgbClr val="663012"/>
            </a:gs>
          </a:gsLst>
          <a:lin ang="162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7239000" cy="1143000"/>
          </a:xfrm>
        </p:spPr>
        <p:txBody>
          <a:bodyPr>
            <a:normAutofit/>
          </a:bodyPr>
          <a:lstStyle/>
          <a:p>
            <a:pPr algn="ctr"/>
            <a:r>
              <a:rPr lang="en-US" sz="6600" dirty="0" smtClean="0">
                <a:latin typeface="Bradley Hand ITC" pitchFamily="66" charset="0"/>
              </a:rPr>
              <a:t>Birds</a:t>
            </a:r>
            <a:endParaRPr lang="en-US" sz="6600" dirty="0">
              <a:latin typeface="Bradley Hand ITC" pitchFamily="66" charset="0"/>
            </a:endParaRPr>
          </a:p>
        </p:txBody>
      </p:sp>
      <p:sp>
        <p:nvSpPr>
          <p:cNvPr id="4" name="Rectangle 3"/>
          <p:cNvSpPr/>
          <p:nvPr/>
        </p:nvSpPr>
        <p:spPr>
          <a:xfrm>
            <a:off x="152400" y="152400"/>
            <a:ext cx="604653" cy="253916"/>
          </a:xfrm>
          <a:prstGeom prst="rect">
            <a:avLst/>
          </a:prstGeom>
        </p:spPr>
        <p:txBody>
          <a:bodyPr wrap="none">
            <a:spAutoFit/>
          </a:bodyPr>
          <a:lstStyle/>
          <a:p>
            <a:r>
              <a:rPr lang="en-US" sz="1050" dirty="0" smtClean="0">
                <a:hlinkClick r:id="rId3" action="ppaction://hlinksldjump"/>
              </a:rPr>
              <a:t>Groups</a:t>
            </a:r>
            <a:endParaRPr lang="en-US" sz="1050" dirty="0"/>
          </a:p>
        </p:txBody>
      </p:sp>
      <p:pic>
        <p:nvPicPr>
          <p:cNvPr id="7" name="Picture 6" descr="mallard duck.jpg"/>
          <p:cNvPicPr>
            <a:picLocks noChangeAspect="1"/>
          </p:cNvPicPr>
          <p:nvPr/>
        </p:nvPicPr>
        <p:blipFill>
          <a:blip r:embed="rId4" cstate="print"/>
          <a:stretch>
            <a:fillRect/>
          </a:stretch>
        </p:blipFill>
        <p:spPr>
          <a:xfrm>
            <a:off x="5791200" y="4267200"/>
            <a:ext cx="2057400" cy="1543050"/>
          </a:xfrm>
          <a:prstGeom prst="rect">
            <a:avLst/>
          </a:prstGeom>
        </p:spPr>
      </p:pic>
      <p:pic>
        <p:nvPicPr>
          <p:cNvPr id="8" name="Picture 7" descr="parrot 1.jpg"/>
          <p:cNvPicPr>
            <a:picLocks noChangeAspect="1"/>
          </p:cNvPicPr>
          <p:nvPr/>
        </p:nvPicPr>
        <p:blipFill>
          <a:blip r:embed="rId5" cstate="print"/>
          <a:stretch>
            <a:fillRect/>
          </a:stretch>
        </p:blipFill>
        <p:spPr>
          <a:xfrm>
            <a:off x="6096000" y="1676400"/>
            <a:ext cx="1366114" cy="2057400"/>
          </a:xfrm>
          <a:prstGeom prst="rect">
            <a:avLst/>
          </a:prstGeom>
        </p:spPr>
      </p:pic>
      <p:sp>
        <p:nvSpPr>
          <p:cNvPr id="9" name="TextBox 8"/>
          <p:cNvSpPr txBox="1"/>
          <p:nvPr/>
        </p:nvSpPr>
        <p:spPr>
          <a:xfrm>
            <a:off x="228600" y="3581400"/>
            <a:ext cx="1524000" cy="369332"/>
          </a:xfrm>
          <a:prstGeom prst="rect">
            <a:avLst/>
          </a:prstGeom>
          <a:noFill/>
        </p:spPr>
        <p:txBody>
          <a:bodyPr wrap="square" rtlCol="0">
            <a:spAutoFit/>
          </a:bodyPr>
          <a:lstStyle/>
          <a:p>
            <a:pPr algn="ctr"/>
            <a:r>
              <a:rPr lang="en-US" b="1" dirty="0" smtClean="0">
                <a:solidFill>
                  <a:schemeClr val="accent4">
                    <a:lumMod val="60000"/>
                    <a:lumOff val="40000"/>
                  </a:schemeClr>
                </a:solidFill>
                <a:latin typeface="Bradley Hand ITC" pitchFamily="66" charset="0"/>
                <a:hlinkClick r:id="rId6" action="ppaction://hlinksldjump"/>
              </a:rPr>
              <a:t>Snowy Owls</a:t>
            </a:r>
            <a:endParaRPr lang="en-US" b="1" dirty="0">
              <a:solidFill>
                <a:schemeClr val="accent4">
                  <a:lumMod val="60000"/>
                  <a:lumOff val="40000"/>
                </a:schemeClr>
              </a:solidFill>
              <a:latin typeface="Bradley Hand ITC" pitchFamily="66" charset="0"/>
            </a:endParaRPr>
          </a:p>
        </p:txBody>
      </p:sp>
      <p:sp>
        <p:nvSpPr>
          <p:cNvPr id="10" name="TextBox 9"/>
          <p:cNvSpPr txBox="1"/>
          <p:nvPr/>
        </p:nvSpPr>
        <p:spPr>
          <a:xfrm>
            <a:off x="5867400" y="3733800"/>
            <a:ext cx="1828800" cy="369332"/>
          </a:xfrm>
          <a:prstGeom prst="rect">
            <a:avLst/>
          </a:prstGeom>
          <a:noFill/>
        </p:spPr>
        <p:txBody>
          <a:bodyPr wrap="square" rtlCol="0">
            <a:spAutoFit/>
          </a:bodyPr>
          <a:lstStyle/>
          <a:p>
            <a:pPr algn="ctr"/>
            <a:r>
              <a:rPr lang="en-US" b="1" dirty="0" smtClean="0">
                <a:solidFill>
                  <a:schemeClr val="accent4">
                    <a:lumMod val="60000"/>
                    <a:lumOff val="40000"/>
                  </a:schemeClr>
                </a:solidFill>
                <a:latin typeface="Bradley Hand ITC" pitchFamily="66" charset="0"/>
                <a:hlinkClick r:id="rId7" action="ppaction://hlinksldjump"/>
              </a:rPr>
              <a:t>Macaw Parrots</a:t>
            </a:r>
            <a:endParaRPr lang="en-US" b="1" dirty="0">
              <a:solidFill>
                <a:schemeClr val="accent4">
                  <a:lumMod val="60000"/>
                  <a:lumOff val="40000"/>
                </a:schemeClr>
              </a:solidFill>
              <a:latin typeface="Bradley Hand ITC" pitchFamily="66" charset="0"/>
            </a:endParaRPr>
          </a:p>
        </p:txBody>
      </p:sp>
      <p:sp>
        <p:nvSpPr>
          <p:cNvPr id="11" name="TextBox 10"/>
          <p:cNvSpPr txBox="1"/>
          <p:nvPr/>
        </p:nvSpPr>
        <p:spPr>
          <a:xfrm>
            <a:off x="5791200" y="5791200"/>
            <a:ext cx="2057400" cy="369332"/>
          </a:xfrm>
          <a:prstGeom prst="rect">
            <a:avLst/>
          </a:prstGeom>
          <a:noFill/>
        </p:spPr>
        <p:txBody>
          <a:bodyPr wrap="square" rtlCol="0">
            <a:spAutoFit/>
          </a:bodyPr>
          <a:lstStyle/>
          <a:p>
            <a:pPr algn="ctr"/>
            <a:r>
              <a:rPr lang="en-US" b="1" dirty="0" smtClean="0">
                <a:solidFill>
                  <a:schemeClr val="accent4">
                    <a:lumMod val="60000"/>
                    <a:lumOff val="40000"/>
                  </a:schemeClr>
                </a:solidFill>
                <a:latin typeface="Bradley Hand ITC" pitchFamily="66" charset="0"/>
                <a:hlinkClick r:id="rId8" action="ppaction://hlinksldjump"/>
              </a:rPr>
              <a:t>Mallard Ducks</a:t>
            </a:r>
            <a:endParaRPr lang="en-US" b="1" dirty="0">
              <a:solidFill>
                <a:schemeClr val="accent4">
                  <a:lumMod val="60000"/>
                  <a:lumOff val="40000"/>
                </a:schemeClr>
              </a:solidFill>
              <a:latin typeface="Bradley Hand ITC" pitchFamily="66" charset="0"/>
            </a:endParaRPr>
          </a:p>
        </p:txBody>
      </p:sp>
      <p:pic>
        <p:nvPicPr>
          <p:cNvPr id="12" name="Picture 11" descr="Chicakdee 2.jpg"/>
          <p:cNvPicPr>
            <a:picLocks noChangeAspect="1"/>
          </p:cNvPicPr>
          <p:nvPr/>
        </p:nvPicPr>
        <p:blipFill>
          <a:blip r:embed="rId9" cstate="print"/>
          <a:stretch>
            <a:fillRect/>
          </a:stretch>
        </p:blipFill>
        <p:spPr>
          <a:xfrm>
            <a:off x="304800" y="4038600"/>
            <a:ext cx="2057400" cy="1600657"/>
          </a:xfrm>
          <a:prstGeom prst="rect">
            <a:avLst/>
          </a:prstGeom>
        </p:spPr>
      </p:pic>
      <p:sp>
        <p:nvSpPr>
          <p:cNvPr id="13" name="TextBox 12"/>
          <p:cNvSpPr txBox="1"/>
          <p:nvPr/>
        </p:nvSpPr>
        <p:spPr>
          <a:xfrm>
            <a:off x="304800" y="5638800"/>
            <a:ext cx="2057400" cy="369332"/>
          </a:xfrm>
          <a:prstGeom prst="rect">
            <a:avLst/>
          </a:prstGeom>
          <a:noFill/>
        </p:spPr>
        <p:txBody>
          <a:bodyPr wrap="square" rtlCol="0">
            <a:spAutoFit/>
          </a:bodyPr>
          <a:lstStyle/>
          <a:p>
            <a:pPr algn="ctr"/>
            <a:r>
              <a:rPr lang="en-US" b="1" dirty="0" smtClean="0">
                <a:solidFill>
                  <a:schemeClr val="accent4">
                    <a:lumMod val="60000"/>
                    <a:lumOff val="40000"/>
                  </a:schemeClr>
                </a:solidFill>
                <a:latin typeface="Bradley Hand ITC" pitchFamily="66" charset="0"/>
                <a:hlinkClick r:id="rId10" action="ppaction://hlinksldjump"/>
              </a:rPr>
              <a:t>Chickadee</a:t>
            </a:r>
            <a:endParaRPr lang="en-US" b="1" dirty="0">
              <a:solidFill>
                <a:schemeClr val="accent4">
                  <a:lumMod val="60000"/>
                  <a:lumOff val="40000"/>
                </a:schemeClr>
              </a:solidFill>
              <a:latin typeface="Bradley Hand ITC" pitchFamily="66" charset="0"/>
            </a:endParaRPr>
          </a:p>
        </p:txBody>
      </p:sp>
      <p:sp>
        <p:nvSpPr>
          <p:cNvPr id="18" name="TextBox 17"/>
          <p:cNvSpPr txBox="1"/>
          <p:nvPr/>
        </p:nvSpPr>
        <p:spPr>
          <a:xfrm>
            <a:off x="2057400" y="1905000"/>
            <a:ext cx="4191000" cy="3693319"/>
          </a:xfrm>
          <a:prstGeom prst="rect">
            <a:avLst/>
          </a:prstGeom>
          <a:noFill/>
        </p:spPr>
        <p:txBody>
          <a:bodyPr wrap="square" rtlCol="0">
            <a:spAutoFit/>
          </a:bodyPr>
          <a:lstStyle/>
          <a:p>
            <a:r>
              <a:rPr lang="en-US" dirty="0" smtClean="0">
                <a:solidFill>
                  <a:schemeClr val="accent4">
                    <a:lumMod val="40000"/>
                    <a:lumOff val="60000"/>
                  </a:schemeClr>
                </a:solidFill>
              </a:rPr>
              <a:t>Birds are warm blooded animals.</a:t>
            </a:r>
          </a:p>
          <a:p>
            <a:r>
              <a:rPr lang="en-US" dirty="0" smtClean="0">
                <a:solidFill>
                  <a:schemeClr val="accent4">
                    <a:lumMod val="40000"/>
                    <a:lumOff val="60000"/>
                  </a:schemeClr>
                </a:solidFill>
              </a:rPr>
              <a:t>Birds have wings, and most have the ability to fly.</a:t>
            </a:r>
          </a:p>
          <a:p>
            <a:r>
              <a:rPr lang="en-US" dirty="0" smtClean="0">
                <a:solidFill>
                  <a:schemeClr val="accent4">
                    <a:lumMod val="40000"/>
                    <a:lumOff val="60000"/>
                  </a:schemeClr>
                </a:solidFill>
              </a:rPr>
              <a:t>Birds lay eggs that eventually hatch.</a:t>
            </a:r>
          </a:p>
          <a:p>
            <a:r>
              <a:rPr lang="en-US" dirty="0" smtClean="0">
                <a:solidFill>
                  <a:schemeClr val="accent4">
                    <a:lumMod val="40000"/>
                    <a:lumOff val="60000"/>
                  </a:schemeClr>
                </a:solidFill>
              </a:rPr>
              <a:t>Some birds will migrate south in the fall and migrate north in the spring.</a:t>
            </a:r>
          </a:p>
          <a:p>
            <a:r>
              <a:rPr lang="en-US" dirty="0" smtClean="0">
                <a:solidFill>
                  <a:schemeClr val="accent4">
                    <a:lumMod val="40000"/>
                    <a:lumOff val="60000"/>
                  </a:schemeClr>
                </a:solidFill>
              </a:rPr>
              <a:t>There are different groups of birds: </a:t>
            </a:r>
          </a:p>
          <a:p>
            <a:r>
              <a:rPr lang="en-US" dirty="0" smtClean="0">
                <a:solidFill>
                  <a:schemeClr val="accent4">
                    <a:lumMod val="75000"/>
                  </a:schemeClr>
                </a:solidFill>
              </a:rPr>
              <a:t>           </a:t>
            </a:r>
            <a:r>
              <a:rPr lang="en-US" dirty="0" smtClean="0">
                <a:solidFill>
                  <a:schemeClr val="bg1">
                    <a:lumMod val="85000"/>
                  </a:schemeClr>
                </a:solidFill>
              </a:rPr>
              <a:t>Arctic</a:t>
            </a:r>
            <a:r>
              <a:rPr lang="en-US" dirty="0" smtClean="0">
                <a:solidFill>
                  <a:schemeClr val="accent4">
                    <a:lumMod val="75000"/>
                  </a:schemeClr>
                </a:solidFill>
              </a:rPr>
              <a:t>               </a:t>
            </a:r>
            <a:r>
              <a:rPr lang="en-US" dirty="0" smtClean="0">
                <a:solidFill>
                  <a:schemeClr val="accent6">
                    <a:lumMod val="50000"/>
                  </a:schemeClr>
                </a:solidFill>
              </a:rPr>
              <a:t>Tropical</a:t>
            </a:r>
          </a:p>
          <a:p>
            <a:r>
              <a:rPr lang="en-US" dirty="0" smtClean="0">
                <a:solidFill>
                  <a:schemeClr val="accent4">
                    <a:lumMod val="75000"/>
                  </a:schemeClr>
                </a:solidFill>
              </a:rPr>
              <a:t>           </a:t>
            </a:r>
            <a:r>
              <a:rPr lang="en-US" dirty="0" smtClean="0">
                <a:solidFill>
                  <a:srgbClr val="00B050"/>
                </a:solidFill>
              </a:rPr>
              <a:t>Land</a:t>
            </a:r>
            <a:r>
              <a:rPr lang="en-US" dirty="0" smtClean="0">
                <a:solidFill>
                  <a:schemeClr val="accent4">
                    <a:lumMod val="75000"/>
                  </a:schemeClr>
                </a:solidFill>
              </a:rPr>
              <a:t>	        </a:t>
            </a:r>
            <a:r>
              <a:rPr lang="en-US" dirty="0" smtClean="0">
                <a:solidFill>
                  <a:srgbClr val="0070C0"/>
                </a:solidFill>
              </a:rPr>
              <a:t>Water</a:t>
            </a:r>
          </a:p>
          <a:p>
            <a:r>
              <a:rPr lang="en-US" dirty="0" smtClean="0">
                <a:solidFill>
                  <a:schemeClr val="accent4">
                    <a:lumMod val="75000"/>
                  </a:schemeClr>
                </a:solidFill>
              </a:rPr>
              <a:t>      </a:t>
            </a:r>
            <a:r>
              <a:rPr lang="en-US" dirty="0" smtClean="0">
                <a:solidFill>
                  <a:schemeClr val="accent4">
                    <a:lumMod val="40000"/>
                    <a:lumOff val="60000"/>
                  </a:schemeClr>
                </a:solidFill>
              </a:rPr>
              <a:t>Each of these birds are birds is</a:t>
            </a:r>
          </a:p>
          <a:p>
            <a:r>
              <a:rPr lang="en-US" dirty="0" smtClean="0">
                <a:solidFill>
                  <a:schemeClr val="accent4">
                    <a:lumMod val="40000"/>
                    <a:lumOff val="60000"/>
                  </a:schemeClr>
                </a:solidFill>
              </a:rPr>
              <a:t>      an example of each bird group!</a:t>
            </a:r>
          </a:p>
          <a:p>
            <a:r>
              <a:rPr lang="en-US" dirty="0" smtClean="0">
                <a:solidFill>
                  <a:schemeClr val="accent4">
                    <a:lumMod val="75000"/>
                  </a:schemeClr>
                </a:solidFill>
              </a:rPr>
              <a:t>      	    </a:t>
            </a:r>
          </a:p>
          <a:p>
            <a:r>
              <a:rPr lang="en-US" dirty="0" smtClean="0">
                <a:solidFill>
                  <a:schemeClr val="accent4">
                    <a:lumMod val="75000"/>
                  </a:schemeClr>
                </a:solidFill>
              </a:rPr>
              <a:t>                 </a:t>
            </a:r>
            <a:r>
              <a:rPr lang="en-US" dirty="0" smtClean="0">
                <a:solidFill>
                  <a:schemeClr val="accent4">
                    <a:lumMod val="40000"/>
                    <a:lumOff val="60000"/>
                  </a:schemeClr>
                </a:solidFill>
              </a:rPr>
              <a:t>Check them out!</a:t>
            </a:r>
          </a:p>
        </p:txBody>
      </p:sp>
      <p:pic>
        <p:nvPicPr>
          <p:cNvPr id="20" name="Content Placeholder 19" descr="snowy owl 1.jpg"/>
          <p:cNvPicPr>
            <a:picLocks noGrp="1" noChangeAspect="1"/>
          </p:cNvPicPr>
          <p:nvPr>
            <p:ph idx="1"/>
          </p:nvPr>
        </p:nvPicPr>
        <p:blipFill>
          <a:blip r:embed="rId11" cstate="print"/>
          <a:stretch>
            <a:fillRect/>
          </a:stretch>
        </p:blipFill>
        <p:spPr>
          <a:xfrm>
            <a:off x="304800" y="1524000"/>
            <a:ext cx="1411376" cy="2057400"/>
          </a:xfr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tx2">
                <a:lumMod val="10000"/>
              </a:schemeClr>
            </a:gs>
            <a:gs pos="100000">
              <a:schemeClr val="bg2">
                <a:shade val="35000"/>
                <a:satMod val="15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05400" y="457200"/>
            <a:ext cx="4038600" cy="1066800"/>
          </a:xfrm>
        </p:spPr>
        <p:txBody>
          <a:bodyPr>
            <a:normAutofit fontScale="90000"/>
          </a:bodyPr>
          <a:lstStyle/>
          <a:p>
            <a:pPr algn="ctr"/>
            <a:r>
              <a:rPr lang="en-US" sz="5400" dirty="0" smtClean="0">
                <a:solidFill>
                  <a:schemeClr val="tx1">
                    <a:lumMod val="85000"/>
                  </a:schemeClr>
                </a:solidFill>
                <a:latin typeface="Bradley Hand ITC" pitchFamily="66" charset="0"/>
              </a:rPr>
              <a:t>Snowy Owls!</a:t>
            </a:r>
            <a:endParaRPr lang="en-US" sz="5400" dirty="0">
              <a:solidFill>
                <a:schemeClr val="tx1">
                  <a:lumMod val="85000"/>
                </a:schemeClr>
              </a:solidFill>
              <a:latin typeface="Bradley Hand ITC" pitchFamily="66" charset="0"/>
            </a:endParaRPr>
          </a:p>
        </p:txBody>
      </p:sp>
      <p:sp>
        <p:nvSpPr>
          <p:cNvPr id="3" name="Text Placeholder 2"/>
          <p:cNvSpPr>
            <a:spLocks noGrp="1"/>
          </p:cNvSpPr>
          <p:nvPr>
            <p:ph type="body" sz="half" idx="2"/>
          </p:nvPr>
        </p:nvSpPr>
        <p:spPr>
          <a:xfrm>
            <a:off x="5334000" y="1524000"/>
            <a:ext cx="3429000" cy="4267200"/>
          </a:xfrm>
        </p:spPr>
        <p:txBody>
          <a:bodyPr>
            <a:normAutofit/>
          </a:bodyPr>
          <a:lstStyle/>
          <a:p>
            <a:pPr>
              <a:buFont typeface="Arial" pitchFamily="34" charset="0"/>
              <a:buChar char="•"/>
            </a:pPr>
            <a:r>
              <a:rPr lang="en-US" dirty="0" smtClean="0"/>
              <a:t> Snowy Owls live within woodland type areas in the tundra or Arctic Circle.</a:t>
            </a:r>
          </a:p>
          <a:p>
            <a:endParaRPr lang="en-US" dirty="0" smtClean="0"/>
          </a:p>
          <a:p>
            <a:pPr>
              <a:buFont typeface="Arial" pitchFamily="34" charset="0"/>
              <a:buChar char="•"/>
            </a:pPr>
            <a:r>
              <a:rPr lang="en-US" dirty="0" smtClean="0"/>
              <a:t> Unlike some birds, Snowy Owls will build their nests on the ground.</a:t>
            </a:r>
          </a:p>
          <a:p>
            <a:endParaRPr lang="en-US" dirty="0" smtClean="0"/>
          </a:p>
          <a:p>
            <a:pPr>
              <a:buFont typeface="Arial" pitchFamily="34" charset="0"/>
              <a:buChar char="•"/>
            </a:pPr>
            <a:r>
              <a:rPr lang="en-US" dirty="0" smtClean="0"/>
              <a:t> Snowy Owls are one the largest owl breeds in the world!</a:t>
            </a:r>
          </a:p>
          <a:p>
            <a:endParaRPr lang="en-US" dirty="0" smtClean="0"/>
          </a:p>
          <a:p>
            <a:pPr>
              <a:buFont typeface="Arial" pitchFamily="34" charset="0"/>
              <a:buChar char="•"/>
            </a:pPr>
            <a:r>
              <a:rPr lang="en-US" dirty="0" smtClean="0"/>
              <a:t> These owls will swallow their food whole, and will regurgitate the bones afterwards.</a:t>
            </a:r>
          </a:p>
          <a:p>
            <a:endParaRPr lang="en-US" dirty="0" smtClean="0"/>
          </a:p>
          <a:p>
            <a:pPr>
              <a:buFont typeface="Arial" pitchFamily="34" charset="0"/>
              <a:buChar char="•"/>
            </a:pPr>
            <a:r>
              <a:rPr lang="en-US" dirty="0" smtClean="0"/>
              <a:t> Snowy Owls may eat over 2,000 mice and lemmings in one year!</a:t>
            </a:r>
          </a:p>
          <a:p>
            <a:endParaRPr lang="en-US" dirty="0" smtClean="0"/>
          </a:p>
          <a:p>
            <a:pPr>
              <a:buFont typeface="Arial" pitchFamily="34" charset="0"/>
              <a:buChar char="•"/>
            </a:pPr>
            <a:r>
              <a:rPr lang="en-US" dirty="0" smtClean="0"/>
              <a:t>Snowy Owls do not travel in flocks like some birds; they tend to lead a solitary life.</a:t>
            </a:r>
          </a:p>
        </p:txBody>
      </p:sp>
      <p:pic>
        <p:nvPicPr>
          <p:cNvPr id="6" name="Picture Placeholder 5" descr="snowy owl 2.jpg"/>
          <p:cNvPicPr>
            <a:picLocks noGrp="1" noChangeAspect="1"/>
          </p:cNvPicPr>
          <p:nvPr>
            <p:ph type="pic" idx="1"/>
          </p:nvPr>
        </p:nvPicPr>
        <p:blipFill>
          <a:blip r:embed="rId3" cstate="print"/>
          <a:stretch>
            <a:fillRect/>
          </a:stretch>
        </p:blipFill>
        <p:spPr>
          <a:xfrm>
            <a:off x="663682" y="1041002"/>
            <a:ext cx="4206240" cy="4206240"/>
          </a:xfrm>
        </p:spPr>
      </p:pic>
      <p:sp>
        <p:nvSpPr>
          <p:cNvPr id="5" name="TextBox 4"/>
          <p:cNvSpPr txBox="1"/>
          <p:nvPr/>
        </p:nvSpPr>
        <p:spPr>
          <a:xfrm>
            <a:off x="76200" y="152400"/>
            <a:ext cx="533400" cy="246221"/>
          </a:xfrm>
          <a:prstGeom prst="rect">
            <a:avLst/>
          </a:prstGeom>
          <a:noFill/>
        </p:spPr>
        <p:txBody>
          <a:bodyPr wrap="square" rtlCol="0">
            <a:spAutoFit/>
          </a:bodyPr>
          <a:lstStyle/>
          <a:p>
            <a:pPr algn="ctr"/>
            <a:r>
              <a:rPr lang="en-US" sz="1000" dirty="0" smtClean="0">
                <a:hlinkClick r:id="rId4" action="ppaction://hlinksldjump"/>
              </a:rPr>
              <a:t>Birds</a:t>
            </a:r>
            <a:endParaRPr lang="en-US" sz="10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3">
                <a:lumMod val="75000"/>
              </a:schemeClr>
            </a:gs>
            <a:gs pos="100000">
              <a:schemeClr val="bg2">
                <a:shade val="35000"/>
                <a:satMod val="15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53000" y="381000"/>
            <a:ext cx="4267200" cy="1066800"/>
          </a:xfrm>
        </p:spPr>
        <p:txBody>
          <a:bodyPr>
            <a:normAutofit fontScale="90000"/>
          </a:bodyPr>
          <a:lstStyle/>
          <a:p>
            <a:pPr algn="ctr"/>
            <a:r>
              <a:rPr lang="en-US" sz="5400" dirty="0" smtClean="0">
                <a:solidFill>
                  <a:schemeClr val="accent4"/>
                </a:solidFill>
                <a:latin typeface="Bradley Hand ITC" pitchFamily="66" charset="0"/>
              </a:rPr>
              <a:t>Chickadees!</a:t>
            </a:r>
            <a:endParaRPr lang="en-US" sz="5400" dirty="0">
              <a:solidFill>
                <a:schemeClr val="accent4"/>
              </a:solidFill>
              <a:latin typeface="Bradley Hand ITC" pitchFamily="66" charset="0"/>
            </a:endParaRPr>
          </a:p>
        </p:txBody>
      </p:sp>
      <p:sp>
        <p:nvSpPr>
          <p:cNvPr id="3" name="Text Placeholder 2"/>
          <p:cNvSpPr>
            <a:spLocks noGrp="1"/>
          </p:cNvSpPr>
          <p:nvPr>
            <p:ph type="body" sz="half" idx="2"/>
          </p:nvPr>
        </p:nvSpPr>
        <p:spPr>
          <a:xfrm>
            <a:off x="5410200" y="1752600"/>
            <a:ext cx="3429000" cy="3962400"/>
          </a:xfrm>
        </p:spPr>
        <p:txBody>
          <a:bodyPr/>
          <a:lstStyle/>
          <a:p>
            <a:pPr>
              <a:buFont typeface="Arial" pitchFamily="34" charset="0"/>
              <a:buChar char="•"/>
            </a:pPr>
            <a:r>
              <a:rPr lang="en-US" dirty="0" smtClean="0"/>
              <a:t> Chickadees prefer to live in wooded areas such as woodlands, parks,  and other like places in North America.</a:t>
            </a:r>
          </a:p>
          <a:p>
            <a:endParaRPr lang="en-US" dirty="0" smtClean="0"/>
          </a:p>
          <a:p>
            <a:pPr>
              <a:buFont typeface="Arial" pitchFamily="34" charset="0"/>
              <a:buChar char="•"/>
            </a:pPr>
            <a:r>
              <a:rPr lang="en-US" dirty="0" smtClean="0"/>
              <a:t> Female Chickadees will build their nests alone and will incubate their eggs for about 12 days.</a:t>
            </a:r>
          </a:p>
          <a:p>
            <a:endParaRPr lang="en-US" dirty="0" smtClean="0"/>
          </a:p>
          <a:p>
            <a:pPr>
              <a:buFont typeface="Arial" pitchFamily="34" charset="0"/>
              <a:buChar char="•"/>
            </a:pPr>
            <a:r>
              <a:rPr lang="en-US" dirty="0" smtClean="0"/>
              <a:t> Chickadees will eat mainly insects and spiders, but will also eat plants too.</a:t>
            </a:r>
          </a:p>
          <a:p>
            <a:endParaRPr lang="en-US" dirty="0" smtClean="0"/>
          </a:p>
          <a:p>
            <a:pPr>
              <a:buFont typeface="Arial" pitchFamily="34" charset="0"/>
              <a:buChar char="•"/>
            </a:pPr>
            <a:r>
              <a:rPr lang="en-US" dirty="0" smtClean="0"/>
              <a:t> If a Chickadee feels threatened by a predator it will gather other Chickadees to swarm the predator for protection.</a:t>
            </a:r>
          </a:p>
          <a:p>
            <a:endParaRPr lang="en-US" dirty="0" smtClean="0"/>
          </a:p>
          <a:p>
            <a:pPr>
              <a:buFont typeface="Arial" pitchFamily="34" charset="0"/>
              <a:buChar char="•"/>
            </a:pPr>
            <a:r>
              <a:rPr lang="en-US" dirty="0" smtClean="0"/>
              <a:t> Chickadees will hop rather than walk.</a:t>
            </a:r>
            <a:endParaRPr lang="en-US" dirty="0"/>
          </a:p>
        </p:txBody>
      </p:sp>
      <p:pic>
        <p:nvPicPr>
          <p:cNvPr id="6" name="Picture Placeholder 5" descr="Chickadee 1.jpg"/>
          <p:cNvPicPr>
            <a:picLocks noGrp="1" noChangeAspect="1"/>
          </p:cNvPicPr>
          <p:nvPr>
            <p:ph type="pic" idx="1"/>
          </p:nvPr>
        </p:nvPicPr>
        <p:blipFill>
          <a:blip r:embed="rId3" cstate="print"/>
          <a:srcRect l="3683" r="3683"/>
          <a:stretch>
            <a:fillRect/>
          </a:stretch>
        </p:blipFill>
        <p:spPr/>
      </p:pic>
      <p:sp>
        <p:nvSpPr>
          <p:cNvPr id="5" name="TextBox 4"/>
          <p:cNvSpPr txBox="1"/>
          <p:nvPr/>
        </p:nvSpPr>
        <p:spPr>
          <a:xfrm>
            <a:off x="76200" y="152400"/>
            <a:ext cx="533400" cy="246221"/>
          </a:xfrm>
          <a:prstGeom prst="rect">
            <a:avLst/>
          </a:prstGeom>
          <a:noFill/>
        </p:spPr>
        <p:txBody>
          <a:bodyPr wrap="square" rtlCol="0">
            <a:spAutoFit/>
          </a:bodyPr>
          <a:lstStyle/>
          <a:p>
            <a:pPr algn="ctr"/>
            <a:r>
              <a:rPr lang="en-US" sz="1000" dirty="0" smtClean="0">
                <a:hlinkClick r:id="rId4" action="ppaction://hlinksldjump"/>
              </a:rPr>
              <a:t>Birds</a:t>
            </a:r>
            <a:endParaRPr lang="en-US" sz="1000"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Opulent</Template>
  <TotalTime>1697</TotalTime>
  <Words>3185</Words>
  <Application>Microsoft Office PowerPoint</Application>
  <PresentationFormat>On-screen Show (4:3)</PresentationFormat>
  <Paragraphs>486</Paragraphs>
  <Slides>31</Slides>
  <Notes>31</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Opulent</vt:lpstr>
      <vt:lpstr>Kingdom Animalia</vt:lpstr>
      <vt:lpstr>Groups</vt:lpstr>
      <vt:lpstr>Amphibians</vt:lpstr>
      <vt:lpstr>Frogs!</vt:lpstr>
      <vt:lpstr>Newts!</vt:lpstr>
      <vt:lpstr>Toads!</vt:lpstr>
      <vt:lpstr>Birds</vt:lpstr>
      <vt:lpstr>Snowy Owls!</vt:lpstr>
      <vt:lpstr>Chickadees!</vt:lpstr>
      <vt:lpstr>Mallard Ducks!</vt:lpstr>
      <vt:lpstr>Macaws!</vt:lpstr>
      <vt:lpstr>Fish</vt:lpstr>
      <vt:lpstr>Betta Fish!</vt:lpstr>
      <vt:lpstr>Clown Fish!</vt:lpstr>
      <vt:lpstr>Lionfish!</vt:lpstr>
      <vt:lpstr>Goldfish!</vt:lpstr>
      <vt:lpstr>Insects</vt:lpstr>
      <vt:lpstr>Leaf-Cutting Ants!</vt:lpstr>
      <vt:lpstr>Praying Mantis!</vt:lpstr>
      <vt:lpstr>Karner Blue Butterflies!</vt:lpstr>
      <vt:lpstr>Yellow Jackets!</vt:lpstr>
      <vt:lpstr>Mammals</vt:lpstr>
      <vt:lpstr>Chimpanzees!</vt:lpstr>
      <vt:lpstr>Chipmunks!</vt:lpstr>
      <vt:lpstr>Manatees!</vt:lpstr>
      <vt:lpstr>Tigers!</vt:lpstr>
      <vt:lpstr>Reptiles</vt:lpstr>
      <vt:lpstr>Boa Constrictors!</vt:lpstr>
      <vt:lpstr>Crocodiles!</vt:lpstr>
      <vt:lpstr>Sea Turtles!</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Animal Kingdom</dc:title>
  <dc:creator>Alana Klunzinger</dc:creator>
  <cp:lastModifiedBy>User</cp:lastModifiedBy>
  <cp:revision>241</cp:revision>
  <dcterms:created xsi:type="dcterms:W3CDTF">2009-10-12T14:07:37Z</dcterms:created>
  <dcterms:modified xsi:type="dcterms:W3CDTF">2015-11-16T04:30:40Z</dcterms:modified>
</cp:coreProperties>
</file>